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5"/>
  </p:notesMasterIdLst>
  <p:sldIdLst>
    <p:sldId id="351" r:id="rId2"/>
    <p:sldId id="462" r:id="rId3"/>
    <p:sldId id="269" r:id="rId4"/>
    <p:sldId id="522" r:id="rId5"/>
    <p:sldId id="587" r:id="rId6"/>
    <p:sldId id="517" r:id="rId7"/>
    <p:sldId id="603" r:id="rId8"/>
    <p:sldId id="273" r:id="rId9"/>
    <p:sldId id="604" r:id="rId10"/>
    <p:sldId id="605" r:id="rId11"/>
    <p:sldId id="606" r:id="rId12"/>
    <p:sldId id="607" r:id="rId13"/>
    <p:sldId id="608" r:id="rId14"/>
    <p:sldId id="274" r:id="rId15"/>
    <p:sldId id="609" r:id="rId16"/>
    <p:sldId id="277" r:id="rId17"/>
    <p:sldId id="610" r:id="rId18"/>
    <p:sldId id="611" r:id="rId19"/>
    <p:sldId id="612" r:id="rId20"/>
    <p:sldId id="613" r:id="rId21"/>
    <p:sldId id="614" r:id="rId22"/>
    <p:sldId id="616" r:id="rId23"/>
    <p:sldId id="617" r:id="rId24"/>
    <p:sldId id="619" r:id="rId25"/>
    <p:sldId id="621" r:id="rId26"/>
    <p:sldId id="620" r:id="rId27"/>
    <p:sldId id="622" r:id="rId28"/>
    <p:sldId id="623" r:id="rId29"/>
    <p:sldId id="624" r:id="rId30"/>
    <p:sldId id="625" r:id="rId31"/>
    <p:sldId id="626" r:id="rId32"/>
    <p:sldId id="627" r:id="rId33"/>
    <p:sldId id="629" r:id="rId34"/>
    <p:sldId id="630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642" r:id="rId47"/>
    <p:sldId id="643" r:id="rId48"/>
    <p:sldId id="644" r:id="rId49"/>
    <p:sldId id="645" r:id="rId50"/>
    <p:sldId id="646" r:id="rId51"/>
    <p:sldId id="647" r:id="rId52"/>
    <p:sldId id="648" r:id="rId53"/>
    <p:sldId id="684" r:id="rId54"/>
    <p:sldId id="685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657" r:id="rId63"/>
    <p:sldId id="658" r:id="rId64"/>
    <p:sldId id="659" r:id="rId65"/>
    <p:sldId id="660" r:id="rId66"/>
    <p:sldId id="661" r:id="rId67"/>
    <p:sldId id="662" r:id="rId68"/>
    <p:sldId id="663" r:id="rId69"/>
    <p:sldId id="664" r:id="rId70"/>
    <p:sldId id="665" r:id="rId71"/>
    <p:sldId id="683" r:id="rId72"/>
    <p:sldId id="666" r:id="rId73"/>
    <p:sldId id="667" r:id="rId74"/>
    <p:sldId id="668" r:id="rId75"/>
    <p:sldId id="670" r:id="rId76"/>
    <p:sldId id="671" r:id="rId77"/>
    <p:sldId id="672" r:id="rId78"/>
    <p:sldId id="682" r:id="rId79"/>
    <p:sldId id="673" r:id="rId80"/>
    <p:sldId id="688" r:id="rId81"/>
    <p:sldId id="686" r:id="rId82"/>
    <p:sldId id="687" r:id="rId83"/>
    <p:sldId id="675" r:id="rId84"/>
    <p:sldId id="676" r:id="rId85"/>
    <p:sldId id="677" r:id="rId86"/>
    <p:sldId id="689" r:id="rId87"/>
    <p:sldId id="678" r:id="rId88"/>
    <p:sldId id="679" r:id="rId89"/>
    <p:sldId id="690" r:id="rId90"/>
    <p:sldId id="680" r:id="rId91"/>
    <p:sldId id="691" r:id="rId92"/>
    <p:sldId id="692" r:id="rId93"/>
    <p:sldId id="681" r:id="rId9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" initials="a" lastIdx="0" clrIdx="0">
    <p:extLst>
      <p:ext uri="{19B8F6BF-5375-455C-9EA6-DF929625EA0E}">
        <p15:presenceInfo xmlns:p15="http://schemas.microsoft.com/office/powerpoint/2012/main" userId="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996633"/>
    <a:srgbClr val="FFFF99"/>
    <a:srgbClr val="CC9900"/>
    <a:srgbClr val="993300"/>
    <a:srgbClr val="CC6600"/>
    <a:srgbClr val="FF9933"/>
    <a:srgbClr val="CC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68" autoAdjust="0"/>
  </p:normalViewPr>
  <p:slideViewPr>
    <p:cSldViewPr>
      <p:cViewPr varScale="1">
        <p:scale>
          <a:sx n="86" d="100"/>
          <a:sy n="86" d="100"/>
        </p:scale>
        <p:origin x="1716" y="8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62D6F9C-E8DC-4C79-9BF7-5284C8D1E6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6C71DB1-991E-4696-ADDB-83B91EA5760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5313ADF-FF1D-44B5-B5A0-DE3E09CE146A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4EAFD7F-4369-4097-85CA-DA7C8DE0F012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noProof="0"/>
              <a:t>单击此处编辑母版文本样式</a:t>
            </a:r>
          </a:p>
          <a:p>
            <a:pPr lvl="1"/>
            <a:r>
              <a:rPr lang="zh-CN" altLang="zh-CN" noProof="0"/>
              <a:t>第二级</a:t>
            </a:r>
          </a:p>
          <a:p>
            <a:pPr lvl="2"/>
            <a:r>
              <a:rPr lang="zh-CN" altLang="zh-CN" noProof="0"/>
              <a:t>第三级</a:t>
            </a:r>
          </a:p>
          <a:p>
            <a:pPr lvl="3"/>
            <a:r>
              <a:rPr lang="zh-CN" altLang="zh-CN" noProof="0"/>
              <a:t>第四级</a:t>
            </a:r>
          </a:p>
          <a:p>
            <a:pPr lvl="4"/>
            <a:r>
              <a:rPr lang="zh-CN" altLang="zh-CN" noProof="0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B76E27C-6BDF-4CA2-91F4-4B6363E870D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B8DFC45-8ED4-4EBC-A916-443EF89A90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4D8FE78-7795-4886-9150-9F168425E34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9882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66919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844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19040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26091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0921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7183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71689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94033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6045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55453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280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027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4307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盐噪声又称白噪声，是在图像中添加一些随机的白色像素点（</a:t>
            </a:r>
            <a:r>
              <a:rPr lang="en-US" altLang="zh-CN"/>
              <a:t>255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胡椒噪声则是在图像中添加一些随机的黑色像素点（</a:t>
            </a:r>
            <a:r>
              <a:rPr lang="en-US" altLang="zh-CN"/>
              <a:t>0</a:t>
            </a:r>
            <a:r>
              <a:rPr lang="zh-CN" altLang="en-US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6171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37360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7692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331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5796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98099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0110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552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2972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80694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3424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2846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𝜎：</a:t>
            </a:r>
            <a:r>
              <a:rPr lang="en-US" altLang="zh-CN"/>
              <a:t>sigma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18884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64703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8997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30218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27250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3191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左栏负责窗口调节：当</a:t>
            </a:r>
            <a:r>
              <a:rPr lang="en-US" altLang="zh-CN"/>
              <a:t>A1(</a:t>
            </a:r>
            <a:r>
              <a:rPr lang="zh-CN" altLang="en-US"/>
              <a:t>或</a:t>
            </a:r>
            <a:r>
              <a:rPr lang="en-US" altLang="zh-CN"/>
              <a:t>A2)=0</a:t>
            </a:r>
            <a:r>
              <a:rPr lang="zh-CN" altLang="en-US"/>
              <a:t>时，说明最小</a:t>
            </a:r>
            <a:r>
              <a:rPr lang="en-US" altLang="zh-CN"/>
              <a:t>(</a:t>
            </a:r>
            <a:r>
              <a:rPr lang="zh-CN" altLang="en-US"/>
              <a:t>或最大值</a:t>
            </a:r>
            <a:r>
              <a:rPr lang="en-US" altLang="zh-CN"/>
              <a:t>)</a:t>
            </a:r>
            <a:r>
              <a:rPr lang="zh-CN" altLang="en-US"/>
              <a:t>过滤不掉，因此需要放大窗口</a:t>
            </a:r>
            <a:endParaRPr lang="en-US" altLang="zh-CN"/>
          </a:p>
          <a:p>
            <a:r>
              <a:rPr lang="zh-CN" altLang="en-US"/>
              <a:t>右栏负责输出结果：当</a:t>
            </a:r>
            <a:r>
              <a:rPr lang="en-US" altLang="zh-CN"/>
              <a:t>B1(</a:t>
            </a:r>
            <a:r>
              <a:rPr lang="zh-CN" altLang="en-US"/>
              <a:t>或</a:t>
            </a:r>
            <a:r>
              <a:rPr lang="en-US" altLang="zh-CN"/>
              <a:t>B2)=0</a:t>
            </a:r>
            <a:r>
              <a:rPr lang="zh-CN" altLang="en-US"/>
              <a:t>时，说明当前的中心像素</a:t>
            </a:r>
            <a:r>
              <a:rPr lang="en-US" altLang="zh-CN"/>
              <a:t>Zxy</a:t>
            </a:r>
            <a:r>
              <a:rPr lang="zh-CN" altLang="en-US"/>
              <a:t>本身就是噪声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2113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CCD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，英文全称：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Charge coupled Device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，中文全称：电荷耦合元件，可以称为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CCD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图像传感器。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CCD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是一种半导体器件，能够把光学影像转化为数字信号。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CCD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上植入的微小光敏物质称作像素（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Pixel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5681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1334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43761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51861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D0</a:t>
            </a:r>
            <a:r>
              <a:rPr lang="zh-CN" altLang="en-US"/>
              <a:t>处，</a:t>
            </a:r>
            <a:r>
              <a:rPr lang="en-US" altLang="zh-CN"/>
              <a:t>H(u,v)</a:t>
            </a:r>
            <a:r>
              <a:rPr lang="zh-CN" altLang="en-US"/>
              <a:t>的值最小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0145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664148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24888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D1(u,v)</a:t>
            </a:r>
            <a:r>
              <a:rPr lang="zh-CN" altLang="en-US"/>
              <a:t>等号右侧的</a:t>
            </a:r>
            <a:r>
              <a:rPr lang="en-US" altLang="zh-CN"/>
              <a:t>u0,v0</a:t>
            </a:r>
            <a:r>
              <a:rPr lang="zh-CN" altLang="en-US"/>
              <a:t>应该改为：</a:t>
            </a:r>
            <a:r>
              <a:rPr lang="en-US" altLang="zh-CN"/>
              <a:t>u1,v1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D2(u,v)</a:t>
            </a:r>
            <a:r>
              <a:rPr lang="zh-CN" altLang="en-US"/>
              <a:t>等号右侧的</a:t>
            </a:r>
            <a:r>
              <a:rPr lang="en-US" altLang="zh-CN"/>
              <a:t>u0,v0</a:t>
            </a:r>
            <a:r>
              <a:rPr lang="zh-CN" altLang="en-US"/>
              <a:t>应该改为：</a:t>
            </a:r>
            <a:r>
              <a:rPr lang="en-US" altLang="zh-CN"/>
              <a:t>u2,v2</a:t>
            </a:r>
            <a:endParaRPr lang="zh-CN" altLang="en-US"/>
          </a:p>
          <a:p>
            <a:r>
              <a:rPr lang="zh-CN" altLang="en-US"/>
              <a:t>巴特沃斯陷波滤波器、高斯陷波滤波器中的</a:t>
            </a:r>
            <a:r>
              <a:rPr lang="en-US" altLang="zh-CN"/>
              <a:t>u0,v0</a:t>
            </a:r>
            <a:r>
              <a:rPr lang="zh-CN" altLang="en-US"/>
              <a:t>也应该按上述修改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07508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28456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40791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6553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72119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引出：当图像中的干扰频率过多时，陷波滤波器需要抹掉很多地方，这样会导致原图像的损失。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所谓“</a:t>
            </a:r>
            <a:r>
              <a:rPr lang="zh-CN" altLang="en-US">
                <a:solidFill>
                  <a:srgbClr val="00B0F0"/>
                </a:solidFill>
              </a:rPr>
              <a:t>最佳陷波滤波</a:t>
            </a:r>
            <a:r>
              <a:rPr lang="zh-CN" altLang="en-US"/>
              <a:t>”：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）就是在提取了噪声频率</a:t>
            </a:r>
            <a:r>
              <a:rPr lang="en-US" altLang="zh-CN"/>
              <a:t>N(u,v)</a:t>
            </a:r>
            <a:r>
              <a:rPr lang="zh-CN" altLang="en-US"/>
              <a:t>之后，转换回到空域噪声</a:t>
            </a:r>
            <a:r>
              <a:rPr lang="el-GR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η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(x,y)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，最后在空域去噪。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）去噪时，不要直接抹掉，而是先给噪声一个权值</a:t>
            </a:r>
            <a:r>
              <a:rPr lang="en-US" altLang="zh-CN">
                <a:solidFill>
                  <a:srgbClr val="00B0F0"/>
                </a:solidFill>
              </a:rPr>
              <a:t>w(x,y)</a:t>
            </a:r>
          </a:p>
          <a:p>
            <a:endParaRPr lang="en-US" altLang="zh-CN">
              <a:solidFill>
                <a:srgbClr val="00B0F0"/>
              </a:solidFill>
            </a:endParaRPr>
          </a:p>
          <a:p>
            <a:r>
              <a:rPr lang="en-US" altLang="zh-CN">
                <a:solidFill>
                  <a:srgbClr val="00B0F0"/>
                </a:solidFill>
              </a:rPr>
              <a:t>3-1. </a:t>
            </a:r>
            <a:r>
              <a:rPr lang="zh-CN" altLang="en-US">
                <a:solidFill>
                  <a:srgbClr val="00B0F0"/>
                </a:solidFill>
              </a:rPr>
              <a:t>至于权值</a:t>
            </a:r>
            <a:r>
              <a:rPr lang="en-US" altLang="zh-CN">
                <a:solidFill>
                  <a:srgbClr val="00B0F0"/>
                </a:solidFill>
              </a:rPr>
              <a:t>w(x,y)</a:t>
            </a:r>
            <a:r>
              <a:rPr lang="zh-CN" altLang="en-US">
                <a:solidFill>
                  <a:srgbClr val="00B0F0"/>
                </a:solidFill>
              </a:rPr>
              <a:t>的估计则采用经验方法：</a:t>
            </a:r>
            <a:r>
              <a:rPr lang="zh-CN" altLang="en-US">
                <a:solidFill>
                  <a:schemeClr val="tx1"/>
                </a:solidFill>
              </a:rPr>
              <a:t>使复原后图像</a:t>
            </a:r>
            <a:r>
              <a:rPr lang="en-US" altLang="zh-CN">
                <a:solidFill>
                  <a:schemeClr val="tx1"/>
                </a:solidFill>
              </a:rPr>
              <a:t>f^(x,y)</a:t>
            </a:r>
            <a:r>
              <a:rPr lang="zh-CN" altLang="en-US">
                <a:solidFill>
                  <a:schemeClr val="tx1"/>
                </a:solidFill>
              </a:rPr>
              <a:t>的局部方差最小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3-2. </a:t>
            </a:r>
            <a:r>
              <a:rPr lang="zh-CN" altLang="en-US">
                <a:solidFill>
                  <a:schemeClr val="tx1"/>
                </a:solidFill>
              </a:rPr>
              <a:t>计算局部方差时的窗口大小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*</a:t>
            </a:r>
            <a:r>
              <a:rPr lang="en-US" altLang="zh-CN">
                <a:solidFill>
                  <a:schemeClr val="tx1"/>
                </a:solidFill>
              </a:rPr>
              <a:t>b</a:t>
            </a:r>
            <a:r>
              <a:rPr lang="zh-CN" altLang="en-US">
                <a:solidFill>
                  <a:schemeClr val="tx1"/>
                </a:solidFill>
              </a:rPr>
              <a:t>，也是根据经验设定的。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3-3. </a:t>
            </a:r>
            <a:r>
              <a:rPr lang="zh-CN" altLang="en-US">
                <a:solidFill>
                  <a:schemeClr val="tx1"/>
                </a:solidFill>
              </a:rPr>
              <a:t>公式见下页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841247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由</a:t>
                </a:r>
                <a:r>
                  <a:rPr lang="en-US" altLang="zh-CN"/>
                  <a:t>min</a:t>
                </a:r>
                <a:r>
                  <a:rPr lang="zh-CN" altLang="en-US"/>
                  <a:t>推出</a:t>
                </a:r>
                <a:r>
                  <a:rPr lang="en-US" altLang="zh-CN"/>
                  <a:t>w</a:t>
                </a:r>
                <a:r>
                  <a:rPr lang="zh-CN" altLang="en-US"/>
                  <a:t>的总体思路：根据极小值的必要条件</a:t>
                </a:r>
                <a:r>
                  <a:rPr lang="zh-CN" altLang="en-US" baseline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kumimoji="1"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/>
                  <a:t>/</a:t>
                </a:r>
                <a14:m>
                  <m:oMath xmlns:m="http://schemas.openxmlformats.org/officeDocument/2006/math">
                    <m:r>
                      <a:rPr kumimoji="1" lang="en-US" altLang="zh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kumimoji="1" lang="en-US" altLang="zh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/>
                  <a:t>，从而求出</a:t>
                </a:r>
                <a:r>
                  <a:rPr lang="en-US" altLang="zh-CN"/>
                  <a:t>w</a:t>
                </a:r>
                <a:r>
                  <a:rPr lang="zh-CN" altLang="en-US"/>
                  <a:t>的表达式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由</a:t>
                </a:r>
                <a:r>
                  <a:rPr lang="en-US" altLang="zh-CN"/>
                  <a:t>min</a:t>
                </a:r>
                <a:r>
                  <a:rPr lang="zh-CN" altLang="en-US"/>
                  <a:t>推出</a:t>
                </a:r>
                <a:r>
                  <a:rPr lang="en-US" altLang="zh-CN"/>
                  <a:t>w</a:t>
                </a:r>
                <a:r>
                  <a:rPr lang="zh-CN" altLang="en-US"/>
                  <a:t>的总体思路：根据极小值的必要条件</a:t>
                </a:r>
                <a:r>
                  <a:rPr lang="zh-CN" altLang="en-US" baseline="0"/>
                  <a:t> </a:t>
                </a:r>
                <a:r>
                  <a:rPr kumimoji="1"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𝜕𝜎^</a:t>
                </a:r>
                <a:r>
                  <a:rPr kumimoji="1" lang="en-US" altLang="zh-CN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zh-CN"/>
                  <a:t>/</a:t>
                </a:r>
                <a:r>
                  <a:rPr kumimoji="1"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𝜕𝑤</a:t>
                </a:r>
                <a:r>
                  <a:rPr kumimoji="1" lang="en-US" altLang="zh-CN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  <a:r>
                  <a:rPr lang="zh-CN" altLang="en-US"/>
                  <a:t>，从而求出</a:t>
                </a:r>
                <a:r>
                  <a:rPr lang="en-US" altLang="zh-CN"/>
                  <a:t>w</a:t>
                </a:r>
                <a:r>
                  <a:rPr lang="zh-CN" altLang="en-US"/>
                  <a:t>的表达式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72943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进一步整理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/>
                  <a:t>的形式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进一步整理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𝜎^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2 (𝑥,𝑦)</a:t>
                </a:r>
                <a:r>
                  <a:rPr lang="zh-CN" altLang="en-US"/>
                  <a:t>的形式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29232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求出</a:t>
            </a:r>
            <a:r>
              <a:rPr lang="en-US" altLang="zh-CN"/>
              <a:t>w</a:t>
            </a:r>
            <a:r>
              <a:rPr lang="zh-CN" altLang="en-US"/>
              <a:t>的表达式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47847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6216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69937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区分：这里的符号</a:t>
            </a:r>
            <a:r>
              <a:rPr lang="en-US" altLang="zh-CN"/>
              <a:t>H</a:t>
            </a:r>
            <a:r>
              <a:rPr lang="zh-CN" altLang="en-US"/>
              <a:t>是退化函数的意思，不是傅里叶变换。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57574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721921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二维连续采样函数：</a:t>
            </a:r>
            <a:endParaRPr lang="en-US" altLang="zh-CN"/>
          </a:p>
          <a:p>
            <a:r>
              <a:rPr lang="zh-CN" altLang="en-US"/>
              <a:t>𝛿</a:t>
            </a:r>
            <a:r>
              <a:rPr lang="en-US" altLang="zh-CN"/>
              <a:t>(t,z)=1</a:t>
            </a:r>
            <a:r>
              <a:rPr lang="zh-CN" altLang="en-US"/>
              <a:t>，</a:t>
            </a:r>
            <a:r>
              <a:rPr lang="en-US" altLang="zh-CN"/>
              <a:t>when t=z=0</a:t>
            </a:r>
            <a:r>
              <a:rPr lang="zh-CN" altLang="en-US"/>
              <a:t>，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𝛿</a:t>
            </a:r>
            <a:r>
              <a:rPr lang="en-US" altLang="zh-CN"/>
              <a:t>(t,z)=0</a:t>
            </a:r>
            <a:r>
              <a:rPr lang="zh-CN" altLang="en-US"/>
              <a:t>，</a:t>
            </a:r>
            <a:r>
              <a:rPr lang="en-US" altLang="zh-CN"/>
              <a:t>otherwise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56461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由于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H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的位置不变性，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4763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0476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再区分：这里的符号</a:t>
            </a:r>
            <a:r>
              <a:rPr lang="en-US" altLang="zh-CN"/>
              <a:t>H</a:t>
            </a:r>
            <a:r>
              <a:rPr lang="zh-CN" altLang="en-US"/>
              <a:t>是</a:t>
            </a:r>
            <a:r>
              <a:rPr lang="en-US" altLang="zh-CN"/>
              <a:t>h</a:t>
            </a:r>
            <a:r>
              <a:rPr lang="zh-CN" altLang="en-US"/>
              <a:t>函数的傅里叶变换，不是退化函数了。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32126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735089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363819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95156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20373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可见，大气湍流的退化模型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5/6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与高斯低通滤波器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12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zh-CN" alt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zh-CN" altLang="en-US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非常类似，</a:t>
                </a:r>
                <a:endParaRPr lang="en-US" altLang="zh-CN" sz="12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/>
                  <a:t>因此，两者的作用也是类似的：即，图像模糊。</a:t>
                </a:r>
                <a:endParaRPr lang="en-US" altLang="zh-CN" sz="120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高斯低通滤波器的空域形式，参考：</a:t>
                </a:r>
                <a:r>
                  <a:rPr lang="en-US" altLang="zh-CN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https://www.doc88.com/p-6961875049472.html?r=1</a:t>
                </a:r>
                <a:endParaRPr lang="zh-CN" altLang="en-US" sz="120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可见，大气湍流的退化模型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𝐻(𝑢,𝑣)=𝑒^(−𝑘(𝑢^2+𝑣^2 )^(5/6) )</a:t>
                </a:r>
                <a:r>
                  <a:rPr lang="zh-CN" altLang="en-US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与高斯低通滤波器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𝐻(𝑢,𝑣)=e^(−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𝐷^2 (𝑢,𝑣) )/(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𝜎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^2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)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]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非常类似，</a:t>
                </a:r>
                <a:endParaRPr lang="en-US" altLang="zh-CN" sz="12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/>
                  <a:t>因此，两者的作用也是类似的：即，图像模糊。</a:t>
                </a:r>
                <a:endParaRPr lang="en-US" altLang="zh-CN" sz="120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高斯低通滤波器的空域形式，参考：</a:t>
                </a:r>
                <a:r>
                  <a:rPr lang="en-US" altLang="zh-CN" sz="12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https://www.doc88.com/p-6961875049472.html?r=1</a:t>
                </a:r>
                <a:endParaRPr lang="zh-CN" altLang="en-US" sz="120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14914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531047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586634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第一步：第</a:t>
            </a:r>
            <a:r>
              <a:rPr lang="en-US" altLang="zh-CN"/>
              <a:t>2</a:t>
            </a:r>
            <a:r>
              <a:rPr lang="zh-CN" altLang="en-US"/>
              <a:t>行中</a:t>
            </a:r>
            <a:r>
              <a:rPr lang="en-US" altLang="zh-CN"/>
              <a:t>x-x0(t)</a:t>
            </a:r>
            <a:r>
              <a:rPr lang="zh-CN" altLang="en-US"/>
              <a:t>是减号，因为假设是人相对于摄像头运动。</a:t>
            </a:r>
            <a:endParaRPr lang="en-US" altLang="zh-CN"/>
          </a:p>
          <a:p>
            <a:r>
              <a:rPr lang="zh-CN" altLang="en-US"/>
              <a:t>第二步：第</a:t>
            </a:r>
            <a:r>
              <a:rPr lang="en-US" altLang="zh-CN"/>
              <a:t>1</a:t>
            </a:r>
            <a:r>
              <a:rPr lang="zh-CN" altLang="en-US"/>
              <a:t>行，用到</a:t>
            </a:r>
            <a:r>
              <a:rPr lang="en-US" altLang="zh-CN"/>
              <a:t>DFT</a:t>
            </a:r>
            <a:r>
              <a:rPr lang="zh-CN" altLang="en-US"/>
              <a:t>的平移性。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681145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行的详细推导，见下页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5394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1489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段公式的最后结果，应该</a:t>
            </a:r>
            <a:r>
              <a:rPr lang="en-US" altLang="zh-CN"/>
              <a:t>+</a:t>
            </a:r>
            <a:r>
              <a:rPr lang="zh-CN" altLang="en-US"/>
              <a:t>常数</a:t>
            </a:r>
            <a:r>
              <a:rPr lang="en-US" altLang="zh-CN"/>
              <a:t>C</a:t>
            </a:r>
            <a:r>
              <a:rPr lang="zh-CN" altLang="en-US"/>
              <a:t>，简便起见就不写了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03353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9637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935394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93641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复原的图像（这里没列出来）是图</a:t>
            </a:r>
            <a:r>
              <a:rPr lang="en-US" altLang="zh-CN"/>
              <a:t>5.25b</a:t>
            </a:r>
            <a:r>
              <a:rPr lang="zh-CN" altLang="en-US"/>
              <a:t>：即经过大气湍流退化后、且有噪声的图像。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上述四图：巴特沃斯低通滤波的结果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/>
              <a:t>图</a:t>
            </a:r>
            <a:r>
              <a:rPr lang="en-US" altLang="zh-CN"/>
              <a:t>(c)</a:t>
            </a:r>
            <a:r>
              <a:rPr lang="zh-CN" altLang="en-US"/>
              <a:t>：截止半径</a:t>
            </a:r>
            <a:r>
              <a:rPr lang="en-US" altLang="zh-CN"/>
              <a:t>D0</a:t>
            </a:r>
            <a:r>
              <a:rPr lang="zh-CN" altLang="en-US"/>
              <a:t>取</a:t>
            </a:r>
            <a:r>
              <a:rPr lang="en-US" altLang="zh-CN"/>
              <a:t>70</a:t>
            </a:r>
            <a:r>
              <a:rPr lang="zh-CN" altLang="en-US"/>
              <a:t>，效果最好</a:t>
            </a:r>
            <a:r>
              <a:rPr lang="en-US" altLang="zh-CN"/>
              <a:t>=</a:t>
            </a:r>
            <a:r>
              <a:rPr lang="zh-CN" altLang="en-US"/>
              <a:t>处理的退化</a:t>
            </a:r>
            <a:r>
              <a:rPr lang="en-US" altLang="zh-CN"/>
              <a:t>+</a:t>
            </a:r>
            <a:r>
              <a:rPr lang="zh-CN" altLang="en-US"/>
              <a:t>噪声不明显。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/>
              <a:t>图</a:t>
            </a:r>
            <a:r>
              <a:rPr lang="en-US" altLang="zh-CN"/>
              <a:t>(b)</a:t>
            </a:r>
            <a:r>
              <a:rPr lang="zh-CN" altLang="en-US"/>
              <a:t>：</a:t>
            </a:r>
            <a:r>
              <a:rPr lang="en-US" altLang="zh-CN"/>
              <a:t>D0=40</a:t>
            </a:r>
            <a:r>
              <a:rPr lang="zh-CN" altLang="en-US"/>
              <a:t>，退化没处理好，仍然很模糊。</a:t>
            </a:r>
            <a:endParaRPr lang="en-US" altLang="zh-CN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/>
              <a:t>图</a:t>
            </a:r>
            <a:r>
              <a:rPr lang="en-US" altLang="zh-CN"/>
              <a:t>(a)</a:t>
            </a:r>
            <a:r>
              <a:rPr lang="zh-CN" altLang="en-US"/>
              <a:t>：</a:t>
            </a:r>
            <a:r>
              <a:rPr lang="en-US" altLang="zh-CN"/>
              <a:t>D0</a:t>
            </a:r>
            <a:r>
              <a:rPr lang="zh-CN" altLang="en-US"/>
              <a:t>的范围包括全部频率，因此最模糊。</a:t>
            </a:r>
            <a:endParaRPr lang="en-US" altLang="zh-CN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/>
              <a:t>图</a:t>
            </a:r>
            <a:r>
              <a:rPr lang="en-US" altLang="zh-CN"/>
              <a:t>(d)</a:t>
            </a:r>
            <a:r>
              <a:rPr lang="zh-CN" altLang="en-US"/>
              <a:t>：</a:t>
            </a:r>
            <a:r>
              <a:rPr lang="en-US" altLang="zh-CN"/>
              <a:t>D0=85</a:t>
            </a:r>
            <a:r>
              <a:rPr lang="zh-CN" altLang="en-US"/>
              <a:t>，基本上只能看见噪声。</a:t>
            </a:r>
            <a:endParaRPr lang="en-US" altLang="zh-CN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/>
              <a:t>当噪声很复杂的时候，就需要后面的维纳滤波、约束滤波，才能同时处理退化和噪声。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38446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52743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40810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766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注：这里的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/>
                  <a:t>应该等于</a:t>
                </a:r>
                <a:r>
                  <a:rPr lang="en-US" altLang="zh-CN"/>
                  <a:t>E|F(u,v)</a:t>
                </a:r>
                <a:r>
                  <a:rPr lang="en-US" altLang="zh-CN" baseline="30000"/>
                  <a:t>2</a:t>
                </a:r>
                <a:r>
                  <a:rPr lang="en-US" altLang="zh-CN"/>
                  <a:t>|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zh-CN" altLang="en-US"/>
                  <a:t>应该等于</a:t>
                </a:r>
                <a:r>
                  <a:rPr lang="en-US" altLang="zh-CN"/>
                  <a:t>E|N(u,v)</a:t>
                </a:r>
                <a:r>
                  <a:rPr lang="en-US" altLang="zh-CN" baseline="30000"/>
                  <a:t>2</a:t>
                </a:r>
                <a:r>
                  <a:rPr lang="en-US" altLang="zh-CN"/>
                  <a:t>|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注：这里的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𝑆_𝑓</a:t>
                </a:r>
                <a:r>
                  <a:rPr lang="zh-CN" altLang="en-US"/>
                  <a:t>应该等于</a:t>
                </a:r>
                <a:r>
                  <a:rPr lang="en-US" altLang="zh-CN"/>
                  <a:t>E|F(u,v)</a:t>
                </a:r>
                <a:r>
                  <a:rPr lang="en-US" altLang="zh-CN" baseline="30000"/>
                  <a:t>2</a:t>
                </a:r>
                <a:r>
                  <a:rPr lang="en-US" altLang="zh-CN"/>
                  <a:t>|</a:t>
                </a:r>
                <a:r>
                  <a:rPr lang="zh-CN" altLang="en-US"/>
                  <a:t>，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𝑆_</a:t>
                </a:r>
                <a:r>
                  <a:rPr lang="zh-CN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𝜂</a:t>
                </a:r>
                <a:r>
                  <a:rPr lang="zh-CN" altLang="en-US"/>
                  <a:t>应该等于</a:t>
                </a:r>
                <a:r>
                  <a:rPr lang="en-US" altLang="zh-CN"/>
                  <a:t>E|N(u,v)</a:t>
                </a:r>
                <a:r>
                  <a:rPr lang="en-US" altLang="zh-CN" baseline="30000"/>
                  <a:t>2</a:t>
                </a:r>
                <a:r>
                  <a:rPr lang="en-US" altLang="zh-CN"/>
                  <a:t>|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62655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如果与频域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SNR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</a:rPr>
                        <m:t>对应，那么</m:t>
                      </m:r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空域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</a:rPr>
                        <m:t>SNR</m:t>
                      </m:r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应该等于</m:t>
                      </m:r>
                      <m: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20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zh-CN" altLang="en-US" sz="1200" i="0">
                    <a:latin typeface="Cambria Math" panose="02040503050406030204" pitchFamily="18" charset="0"/>
                  </a:rPr>
                  <a:t>如果与频域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SNR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对应，那么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空域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SNR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应该等于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 (∑_(𝑢=0)^(𝑀−1)▒∑_(𝑣=0)^(𝑁−1)▒〖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𝑓(𝑥,𝑦)〗^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2 )/(∑_(𝑢=0)^(𝑀−1)▒∑_(𝑣=0)^(𝑁−1)▒〖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𝜂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(𝑥,𝑦)〗^2 )</a:t>
                </a:r>
                <a:endParaRPr lang="zh-CN" altLang="en-US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3858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446995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证明过程的参考：</a:t>
            </a:r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https://zhuanlan.zhihu.com/p/146526168?from_voters_page=true</a:t>
            </a:r>
          </a:p>
          <a:p>
            <a:pPr marL="0" indent="0">
              <a:buNone/>
            </a:pPr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https://blog.csdn.net/bluecol/article/details/46242355</a:t>
            </a:r>
          </a:p>
          <a:p>
            <a:pPr marL="0" indent="0">
              <a:buNone/>
            </a:pPr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https://zhuanlan.zhihu.com/p/374923136</a:t>
            </a:r>
          </a:p>
          <a:p>
            <a:pPr marL="0" indent="0">
              <a:buNone/>
            </a:pPr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 为了公式上写法的简便，简写如下：</a:t>
            </a:r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1) </a:t>
            </a:r>
            <a:r>
              <a:rPr lang="zh-CN" altLang="en-US"/>
              <a:t>复数模的符号简写为左右个</a:t>
            </a:r>
            <a:r>
              <a:rPr lang="en-US" altLang="zh-CN"/>
              <a:t>1</a:t>
            </a:r>
            <a:r>
              <a:rPr lang="zh-CN" altLang="en-US"/>
              <a:t>条竖线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2) </a:t>
            </a:r>
            <a:r>
              <a:rPr lang="zh-CN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下标</a:t>
            </a:r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(u,v)</a:t>
            </a:r>
            <a:r>
              <a:rPr lang="zh-CN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省略</a:t>
            </a:r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3) </a:t>
            </a:r>
            <a:r>
              <a:rPr lang="zh-CN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上标星号表示共轭</a:t>
            </a:r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使用的基础知识：由复数乘积的共轭等于共轭的乘积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69760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最后一步：由于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zh-CN" alt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zh-CN" alt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、</m:t>
                    </m:r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/>
                  <a:t>都是实数，因此取共轭后不变</a:t>
                </a:r>
                <a:r>
                  <a:rPr lang="en-US" altLang="zh-CN"/>
                  <a:t>.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最后一步：由于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𝑆_𝑓</a:t>
                </a:r>
                <a:r>
                  <a:rPr lang="zh-CN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、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𝑆_</a:t>
                </a:r>
                <a:r>
                  <a:rPr lang="zh-CN" alt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𝜂 、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〖|𝐻|〗^2</a:t>
                </a:r>
                <a:r>
                  <a:rPr lang="zh-CN" altLang="en-US"/>
                  <a:t>都是实数，因此取共轭后不变</a:t>
                </a:r>
                <a:r>
                  <a:rPr lang="en-US" altLang="zh-CN"/>
                  <a:t>.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58143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9272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118876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27462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37311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在最优化算法中，术语如下：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0">
                <a:solidFill>
                  <a:srgbClr val="3333FF"/>
                </a:solidFill>
                <a:latin typeface="宋体" panose="02010600030101010101" pitchFamily="2" charset="-122"/>
              </a:rPr>
              <a:t>最小准则函数</a:t>
            </a:r>
            <a:r>
              <a:rPr lang="en-US" altLang="zh-CN" sz="1200" b="0">
                <a:solidFill>
                  <a:srgbClr val="3333FF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1200" b="0">
                <a:solidFill>
                  <a:srgbClr val="3333FF"/>
                </a:solidFill>
                <a:latin typeface="宋体" panose="02010600030101010101" pitchFamily="2" charset="-122"/>
              </a:rPr>
              <a:t>：目标函数</a:t>
            </a:r>
            <a:endParaRPr lang="en-US" altLang="zh-CN" sz="1200" b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/>
              <a:t>限制条件：约束条件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069735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27811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推导过程的参考：</a:t>
            </a:r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https://blog.csdn.net/MARSHCW/article/details/109614832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频域和空域上的退化函数都使用了符号</a:t>
            </a:r>
            <a:r>
              <a:rPr lang="en-US" altLang="zh-CN" sz="1200" b="0">
                <a:solidFill>
                  <a:schemeClr val="tx1"/>
                </a:solidFill>
                <a:latin typeface="Times New Roman" panose="02020603050405020304" pitchFamily="18" charset="0"/>
              </a:rPr>
              <a:t>H</a:t>
            </a:r>
            <a:r>
              <a:rPr lang="zh-CN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，根据上下文可以区分开来。</a:t>
            </a:r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92332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90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5626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21557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b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宋体" panose="02010600030101010101" pitchFamily="2" charset="-122"/>
                  </a:rPr>
                  <a:t>的单调递增函数不作证明了，教材中也只给出了参考文献而已。</a:t>
                </a:r>
                <a:endParaRPr lang="en-US" altLang="zh-CN" b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</a:rPr>
                  <a:t>〖‖𝑟‖〗^2</a:t>
                </a:r>
                <a:r>
                  <a:rPr lang="zh-CN" altLang="en-US" b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宋体" panose="02010600030101010101" pitchFamily="2" charset="-122"/>
                  </a:rPr>
                  <a:t>是</a:t>
                </a:r>
                <a:r>
                  <a:rPr lang="zh-CN" altLang="en-US" i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rPr>
                  <a:t>𝛾</a:t>
                </a:r>
                <a:r>
                  <a:rPr lang="zh-CN" altLang="en-US" b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宋体" panose="02010600030101010101" pitchFamily="2" charset="-122"/>
                  </a:rPr>
                  <a:t>的单调递增函数不作证明了，教材中也只给出了参考文献而已。</a:t>
                </a:r>
                <a:endParaRPr lang="en-US" altLang="zh-CN" b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91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77832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噪声的均值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zh-CN" altLang="en-US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和方差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zh-CN" altLang="en-US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可采用类似估计退化函数的方法：观察法、实验法、建模法（见教材</a:t>
                </a:r>
                <a:r>
                  <a:rPr lang="en-US" altLang="zh-CN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5.2.4</a:t>
                </a:r>
                <a:r>
                  <a:rPr lang="zh-CN" altLang="en-US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节）</a:t>
                </a:r>
                <a:endParaRPr lang="en-US" altLang="zh-CN" sz="12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噪声的均值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𝑚_</a:t>
                </a:r>
                <a:r>
                  <a:rPr lang="zh-CN" altLang="en-US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𝜂</a:t>
                </a:r>
                <a:r>
                  <a:rPr lang="zh-CN" altLang="en-US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和方差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𝜎</a:t>
                </a:r>
                <a:r>
                  <a:rPr lang="en-US" altLang="zh-CN" i="0"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𝜂</a:t>
                </a:r>
                <a:r>
                  <a:rPr lang="zh-CN" altLang="en-US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可采用类似估计退化函数的方法：观察法、实验法、建模法（见教材</a:t>
                </a:r>
                <a:r>
                  <a:rPr lang="en-US" altLang="zh-CN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5.2.4</a:t>
                </a:r>
                <a:r>
                  <a:rPr lang="zh-CN" altLang="en-US" sz="12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节）</a:t>
                </a:r>
                <a:endParaRPr lang="en-US" altLang="zh-CN" sz="12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92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11903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93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035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6A3E8B9C-7BA5-47E4-A7B7-DEB0F456E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0 w 1000"/>
              <a:gd name="T3" fmla="*/ 0 h 1000"/>
              <a:gd name="T4" fmla="*/ 0 w 1000"/>
              <a:gd name="T5" fmla="*/ 0 h 1000"/>
              <a:gd name="T6" fmla="*/ 0 w 1000"/>
              <a:gd name="T7" fmla="*/ 0 h 1000"/>
              <a:gd name="T8" fmla="*/ 0 w 1000"/>
              <a:gd name="T9" fmla="*/ 0 h 1000"/>
              <a:gd name="T10" fmla="*/ 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1000"/>
              <a:gd name="T19" fmla="*/ 3163 h 1000"/>
              <a:gd name="T20" fmla="*/ 18437 w 1000"/>
              <a:gd name="T21" fmla="*/ 18437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34925" cmpd="sng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358C01EA-ED2A-4867-983F-1F3A6DE366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300">
                <a:solidFill>
                  <a:srgbClr val="663300"/>
                </a:solidFill>
              </a:defRPr>
            </a:lvl1pPr>
          </a:lstStyle>
          <a:p>
            <a:pPr lvl="0"/>
            <a:r>
              <a:rPr lang="zh-CN" altLang="zh-CN" noProof="0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1E94C6C-B9F1-4579-B1FB-21624A7168A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zh-CN" altLang="zh-CN" noProof="0"/>
              <a:t>单击此处编辑母版副标题样式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B20F9-AB3C-4519-BAAF-5B5BE34A10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AFE07-C165-4F54-AF66-CAF1F9543D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104899-856E-47B5-B204-47F53EA7DD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2E1E0D-83AD-4783-B70C-66D1E846880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282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E6740-DCF2-48AC-94F5-10E1F047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FFCD28-6225-4D00-905C-4D2226583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3DA4F8B-7048-44D8-99FD-4126C5AB34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0F0C382-3F68-4A7D-A513-E80E971E35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90461C3-2658-42B3-ACD7-8FB0604DE9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4F602-7DCB-49DE-9236-EAE507B9206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905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F6887C-BC7A-4C99-A050-6937C6E52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1B6B73-491B-4C46-AA5C-B8C83059E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80241AB-1FF2-4F29-AF2E-D1A882CCE0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605F830-8F77-429B-AEFA-BA733761C9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79D8770-5430-4726-9A4E-B77B3D5F5D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2202-5E8A-4DCC-9DD5-4B6524B456D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7366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B3B85-3F1F-4BBB-8A0A-F5B0ADCD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EC96D4-CD45-4D54-936E-5AFEF9041A2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30C4-0FA8-4CC4-9A1D-D9DC82E8C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CF6EEA8-617C-4241-B32A-05E39869A9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FE3BC61-3C33-434C-9F83-B461F2FF6F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E21DE05-C6C6-486C-833F-94FA9DDA0E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1EF6A-D2C3-4007-9EF1-22E87E4C1D3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711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CE254-DDE5-477C-9D01-A8DB5473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92AD3C-39DB-41CF-B70C-D25211A5D9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86B0E9-B21A-450D-8DD5-DC8AD576701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6935D9-4F32-4E91-98FA-BEF3F578896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E448F2-8DDC-4816-8F5B-96171E3C6F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10D2BA8-4FC2-41B6-A249-8D963F61D4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417FA87D-783F-432A-BEE8-7DDA25AAB8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5DA6D-154B-4336-AB24-06D9B89B8A5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777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C9BF1-31B0-42C5-9863-CFE5B100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F3199-C539-405D-9723-8BA35A02B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841236-A580-4545-8824-228F63B0520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DECA16-76A6-4577-9B23-CC12D4BA64F1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54EFCD-E295-440B-8CDE-451AF3C748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7AA8E05-182E-43EB-97A4-DE8DB4FBDB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64D5674-2BE9-44AB-AB8F-602295C0CC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A744F-0ADE-4C95-B6B4-878EE0D322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359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819DB-7E6E-403D-B0BE-CA675217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B1060-CC4A-497E-BFCF-869A7F15E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2F8721-5128-4191-83C0-DD1F54AD6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178DCC9-766A-4AEB-9144-E410A4EE4F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4A4A6B6-2F6E-4CB1-A396-C49D86BFA5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0E3F4-340B-4B1C-9ECA-3254157BDD0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6871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5900C-E9A6-4ECA-BEE9-007239E0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82FDD8-1E67-451D-AD49-48728D448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80EAF0-3D7A-430B-B5CE-A55E3243CD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E726924-CEC4-472B-AF3C-0E00BBB117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F0B16DF-BA3A-4410-86E2-48C384017A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60DF4-17D0-4635-9A68-807F118BA3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790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AAE68-C248-4EE5-A432-AF139608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E3A86-0257-42D4-9F3A-327E96D8D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171CAB-1B70-45DB-B951-5B4BD3A88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A658113-9922-477A-BEB3-3793951550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8A953B8-93DF-4848-85D0-0CDD51DCEE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6607765-4467-4AAA-B651-0AA7DFF4D9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EAB3A-7DD8-4977-87D2-3A0F85E9C6F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4760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24D34-F4BB-492E-B02B-4F7DE664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8EDC72-BA10-4E82-AE16-7F71D97D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0F88EB-7E2A-473F-9A13-01F801CDD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67D7FC-4024-4D2A-801D-2E00F603D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5A8C60-C0AB-4220-99C9-44012DFD4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0ED07B-5FAC-49D6-84F5-8C8D6C6361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969C1-5A94-4743-860F-669A452E62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63B24-1170-412B-B413-AD59F041E7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2AB85-D83D-4877-8A7C-CDC2AD88EB2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526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E1D85-FD45-48A5-872E-85B5F983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8E9E2A9-F4ED-4A16-9FAC-4F9E0E5F88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CB48B07-9A00-47A7-8B99-B62CCD9933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E93301D-8D12-4890-95B1-E16DD82383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5F2FF-E834-445D-8457-10AEC2D4A21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20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702F4D71-62BB-4F67-9CAB-69CC6EA43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7023653-4723-41E4-9021-1A4DDC38D7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13BAED8-D685-41D8-85EB-12D05DAAC0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3C6EE-864A-4D79-9ADE-B7FCB08A53A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643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FA3E2-53BC-44F9-9FA5-1A011E46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42BD1-504C-4743-85BE-EC3BB76C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3E5E77-BDAE-4D34-8D4C-ECEE7500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FD70061-E406-4B67-B581-9E7C301DA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84DA1BB-A6BB-4E71-A874-4E2C55283D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4672689-BF00-4070-94ED-AA1310BF2D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698BE-1830-41B6-A02C-2E3A9EF36F7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295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303A6-5579-45C3-8755-2F7DB4AB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88EDF7-EE8C-43DE-B7C9-89609C3A6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0E00C7-8281-4026-8260-2C2266706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2C9854-AAEE-4A24-94BB-742CA611B6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087C4D3-B438-44B3-8C78-C3360A6F41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518E069-680A-4CB0-BF7C-CFE11F6F54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091C6-7417-474B-ABAB-B25AC011ECE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3417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1AA646-1CD7-4C9A-ACE2-952A0BE2D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71A6340-8001-437C-97BD-8A86D3E36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66800"/>
            <a:ext cx="8001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B8BBF8F1-FDFD-4B3A-95BD-404C85761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0 w 1000"/>
              <a:gd name="T3" fmla="*/ 0 h 1000"/>
              <a:gd name="T4" fmla="*/ 0 w 1000"/>
              <a:gd name="T5" fmla="*/ 0 h 1000"/>
              <a:gd name="T6" fmla="*/ 0 w 1000"/>
              <a:gd name="T7" fmla="*/ 0 h 1000"/>
              <a:gd name="T8" fmla="*/ 0 w 1000"/>
              <a:gd name="T9" fmla="*/ 0 h 1000"/>
              <a:gd name="T10" fmla="*/ 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1000"/>
              <a:gd name="T19" fmla="*/ 3163 h 1000"/>
              <a:gd name="T20" fmla="*/ 18437 w 1000"/>
              <a:gd name="T21" fmla="*/ 18437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41275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6654BBBD-7218-412B-AB3B-263FFBFFF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412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F1254F2-9197-450B-A971-D68864C35AC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324600"/>
            <a:ext cx="259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92B141A-0B67-4F70-918D-F56D8260E22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DF98559-865E-4FE4-B256-4376A2C2B94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F08084D-6B29-4BF6-A182-C929C5F972A6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663300"/>
        </a:buClr>
        <a:buSzPct val="80000"/>
        <a:buFont typeface="Wingdings" panose="05000000000000000000" pitchFamily="2" charset="2"/>
        <a:buChar char="n"/>
        <a:defRPr sz="2000" b="1" kern="1200">
          <a:solidFill>
            <a:srgbClr val="800000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l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6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9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59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notesSlide" Target="../notesSlides/notesSlide50.xml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5.png"/><Relationship Id="rId5" Type="http://schemas.openxmlformats.org/officeDocument/2006/relationships/image" Target="../media/image72.wmf"/><Relationship Id="rId10" Type="http://schemas.openxmlformats.org/officeDocument/2006/relationships/image" Target="../media/image74.wmf"/><Relationship Id="rId4" Type="http://schemas.openxmlformats.org/officeDocument/2006/relationships/oleObject" Target="../embeddings/oleObject33.bin"/><Relationship Id="rId9" Type="http://schemas.openxmlformats.org/officeDocument/2006/relationships/oleObject" Target="../embeddings/oleObject35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notesSlide" Target="../notesSlides/notesSlide51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78.png"/><Relationship Id="rId9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42.bin"/><Relationship Id="rId3" Type="http://schemas.openxmlformats.org/officeDocument/2006/relationships/notesSlide" Target="../notesSlides/notesSlide56.xml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0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5.png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95.wmf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97.wmf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99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58.xml"/><Relationship Id="rId7" Type="http://schemas.openxmlformats.org/officeDocument/2006/relationships/oleObject" Target="../embeddings/oleObject45.bin"/><Relationship Id="rId12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1.wmf"/><Relationship Id="rId11" Type="http://schemas.openxmlformats.org/officeDocument/2006/relationships/image" Target="../media/image103.wmf"/><Relationship Id="rId5" Type="http://schemas.openxmlformats.org/officeDocument/2006/relationships/oleObject" Target="../embeddings/oleObject44.bin"/><Relationship Id="rId10" Type="http://schemas.openxmlformats.org/officeDocument/2006/relationships/oleObject" Target="../embeddings/oleObject46.bin"/><Relationship Id="rId4" Type="http://schemas.openxmlformats.org/officeDocument/2006/relationships/image" Target="../media/image101.png"/><Relationship Id="rId9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48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0.png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51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52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Relationship Id="rId9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5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5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36.wmf"/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35.wmf"/><Relationship Id="rId5" Type="http://schemas.openxmlformats.org/officeDocument/2006/relationships/image" Target="../media/image132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3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notesSlide" Target="../notesSlides/notesSlide85.xml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3.png"/><Relationship Id="rId11" Type="http://schemas.openxmlformats.org/officeDocument/2006/relationships/image" Target="../media/image156.png"/><Relationship Id="rId5" Type="http://schemas.openxmlformats.org/officeDocument/2006/relationships/image" Target="../media/image152.png"/><Relationship Id="rId10" Type="http://schemas.openxmlformats.org/officeDocument/2006/relationships/image" Target="../media/image155.png"/><Relationship Id="rId4" Type="http://schemas.openxmlformats.org/officeDocument/2006/relationships/image" Target="../media/image151.png"/><Relationship Id="rId9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15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notesSlide" Target="../notesSlides/notesSlide87.xml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notesSlide" Target="../notesSlides/notesSlide89.xml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58.png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6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DCC32102-7BB5-4490-9BDE-7EB6D48978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BB2F103E-725F-410C-9CD8-51C02E12F8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ED23E3E-C5E7-4E7E-8A85-C9F29589E6EC}" type="slidenum">
              <a:rPr lang="zh-CN" altLang="zh-CN"/>
              <a:pPr algn="r"/>
              <a:t>1</a:t>
            </a:fld>
            <a:endParaRPr lang="zh-CN" altLang="zh-CN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CB4C9832-3639-42DE-A13B-320D7FE607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704" y="995396"/>
            <a:ext cx="7924592" cy="1214436"/>
          </a:xfrm>
        </p:spPr>
        <p:txBody>
          <a:bodyPr/>
          <a:lstStyle/>
          <a:p>
            <a:pPr eaLnBrk="1" hangingPunct="1"/>
            <a:r>
              <a:rPr lang="en-US" altLang="zh-CN" sz="4000"/>
              <a:t>4 </a:t>
            </a:r>
            <a:r>
              <a:rPr lang="zh-CN" altLang="en-US" sz="4000" dirty="0"/>
              <a:t>图像复原</a:t>
            </a:r>
            <a:br>
              <a:rPr lang="zh-CN" altLang="en-US" sz="4000" dirty="0"/>
            </a:br>
            <a:r>
              <a:rPr lang="en-US" altLang="zh-CN" sz="2400" dirty="0"/>
              <a:t>Image Restoration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17252D-1467-416A-BBBE-7DACA4F20C97}"/>
              </a:ext>
            </a:extLst>
          </p:cNvPr>
          <p:cNvSpPr/>
          <p:nvPr/>
        </p:nvSpPr>
        <p:spPr bwMode="auto">
          <a:xfrm>
            <a:off x="0" y="5714940"/>
            <a:ext cx="8839200" cy="9906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18DBDFC8-DB11-45EE-931D-C9A2817503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61974" y="2457388"/>
            <a:ext cx="4800600" cy="4267174"/>
          </a:xfrm>
        </p:spPr>
        <p:txBody>
          <a:bodyPr/>
          <a:lstStyle/>
          <a:p>
            <a:pPr eaLnBrk="1" hangingPunct="1"/>
            <a:r>
              <a:rPr lang="en-US" altLang="zh-CN" sz="240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zh-CN" altLang="en-US" sz="240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图像噪声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</a:rPr>
              <a:t>空域降噪</a:t>
            </a:r>
            <a:endParaRPr lang="zh-CN" altLang="en-US" sz="20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</a:rPr>
              <a:t>频域降噪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z="10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>
                <a:solidFill>
                  <a:srgbClr val="333333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2400">
                <a:solidFill>
                  <a:srgbClr val="333333"/>
                </a:solidFill>
                <a:latin typeface="Arial" panose="020B0604020202020204" pitchFamily="34" charset="0"/>
              </a:rPr>
              <a:t>退化函数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</a:rPr>
              <a:t>线性、位置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不变的退化函数</a:t>
            </a:r>
          </a:p>
          <a:p>
            <a:pPr eaLnBrk="1" hangingPunct="1"/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</a:rPr>
              <a:t>估计退化函数</a:t>
            </a: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</a:rPr>
              <a:t>逆滤波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z="10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>
                <a:solidFill>
                  <a:srgbClr val="333333"/>
                </a:solidFill>
                <a:latin typeface="Arial" panose="020B0604020202020204" pitchFamily="34" charset="0"/>
              </a:rPr>
              <a:t>3. </a:t>
            </a:r>
            <a:r>
              <a:rPr lang="zh-CN" altLang="en-US" sz="2400">
                <a:solidFill>
                  <a:srgbClr val="333333"/>
                </a:solidFill>
                <a:latin typeface="Arial" panose="020B0604020202020204" pitchFamily="34" charset="0"/>
              </a:rPr>
              <a:t>同时考虑退化和噪声</a:t>
            </a:r>
            <a:endParaRPr lang="zh-CN" alt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</a:rPr>
              <a:t>最小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均方差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维纳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滤波</a:t>
            </a:r>
          </a:p>
          <a:p>
            <a:pPr eaLnBrk="1" hangingPunct="1"/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</a:rPr>
              <a:t>约束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最小二乘滤波</a:t>
            </a:r>
          </a:p>
          <a:p>
            <a:pPr eaLnBrk="1" hangingPunct="1"/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10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伽马噪声 </a:t>
            </a:r>
            <a:r>
              <a:rPr lang="en-US" altLang="zh-CN" sz="2800" dirty="0">
                <a:cs typeface="Arial" panose="020B0604020202020204" pitchFamily="34" charset="0"/>
              </a:rPr>
              <a:t>Gamma Noise 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093CBDAD-D64D-4F70-ABF9-0CB43FA041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pPr eaLnBrk="1" hangingPunct="1"/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latin typeface="Arial" panose="020B0604020202020204" pitchFamily="34" charset="0"/>
              </a:rPr>
              <a:t>均值和方差：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r>
              <a:rPr lang="en-US" altLang="zh-CN" sz="2000" i="1" dirty="0">
                <a:latin typeface="Arial" panose="020B0604020202020204" pitchFamily="34" charset="0"/>
              </a:rPr>
              <a:t>b </a:t>
            </a:r>
            <a:r>
              <a:rPr lang="zh-CN" altLang="en-US" sz="2000" dirty="0">
                <a:latin typeface="Arial" panose="020B0604020202020204" pitchFamily="34" charset="0"/>
              </a:rPr>
              <a:t>是正整数，且 </a:t>
            </a:r>
            <a:r>
              <a:rPr lang="en-US" altLang="zh-CN" sz="2000" dirty="0">
                <a:latin typeface="Arial" panose="020B0604020202020204" pitchFamily="34" charset="0"/>
              </a:rPr>
              <a:t>a &gt; 0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graphicFrame>
        <p:nvGraphicFramePr>
          <p:cNvPr id="10247" name="Object 5">
            <a:extLst>
              <a:ext uri="{FF2B5EF4-FFF2-40B4-BE49-F238E27FC236}">
                <a16:creationId xmlns:a16="http://schemas.microsoft.com/office/drawing/2014/main" id="{B4E07F7C-6CD7-45D5-86E3-C4D1F13039D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73799466"/>
              </p:ext>
            </p:extLst>
          </p:nvPr>
        </p:nvGraphicFramePr>
        <p:xfrm>
          <a:off x="1219288" y="1074738"/>
          <a:ext cx="2789350" cy="109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4" name="公式" r:id="rId4" imgW="1803240" imgH="711000" progId="Equation.3">
                  <p:embed/>
                </p:oleObj>
              </mc:Choice>
              <mc:Fallback>
                <p:oleObj name="公式" r:id="rId4" imgW="1803240" imgH="711000" progId="Equation.3">
                  <p:embed/>
                  <p:pic>
                    <p:nvPicPr>
                      <p:cNvPr id="10247" name="Object 5">
                        <a:extLst>
                          <a:ext uri="{FF2B5EF4-FFF2-40B4-BE49-F238E27FC236}">
                            <a16:creationId xmlns:a16="http://schemas.microsoft.com/office/drawing/2014/main" id="{B4E07F7C-6CD7-45D5-86E3-C4D1F1303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88" y="1074738"/>
                        <a:ext cx="2789350" cy="10997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575695E0-B3B0-4363-B145-17703087D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333089"/>
              </p:ext>
            </p:extLst>
          </p:nvPr>
        </p:nvGraphicFramePr>
        <p:xfrm>
          <a:off x="1752674" y="2884190"/>
          <a:ext cx="838178" cy="1306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5" name="公式" r:id="rId6" imgW="520560" imgH="812520" progId="Equation.3">
                  <p:embed/>
                </p:oleObj>
              </mc:Choice>
              <mc:Fallback>
                <p:oleObj name="公式" r:id="rId6" imgW="520560" imgH="812520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575695E0-B3B0-4363-B145-17703087D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74" y="2884190"/>
                        <a:ext cx="838178" cy="130679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5">
            <a:extLst>
              <a:ext uri="{FF2B5EF4-FFF2-40B4-BE49-F238E27FC236}">
                <a16:creationId xmlns:a16="http://schemas.microsoft.com/office/drawing/2014/main" id="{93ACA785-A807-4D43-969F-BCE52C0C9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561" y="2145287"/>
            <a:ext cx="3016186" cy="27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53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11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指数噪声 </a:t>
            </a:r>
            <a:r>
              <a:rPr lang="en-US" altLang="zh-CN" sz="2800" dirty="0">
                <a:cs typeface="Arial" panose="020B0604020202020204" pitchFamily="34" charset="0"/>
              </a:rPr>
              <a:t>Exponential Noise 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093CBDAD-D64D-4F70-ABF9-0CB43FA041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pPr eaLnBrk="1" hangingPunct="1"/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latin typeface="Arial" panose="020B0604020202020204" pitchFamily="34" charset="0"/>
              </a:rPr>
              <a:t>密度函数的均值和方差：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r>
              <a:rPr lang="en-US" altLang="zh-CN" sz="2000" dirty="0">
                <a:latin typeface="Arial" panose="020B0604020202020204" pitchFamily="34" charset="0"/>
              </a:rPr>
              <a:t> a &gt; 0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graphicFrame>
        <p:nvGraphicFramePr>
          <p:cNvPr id="10247" name="Object 5">
            <a:extLst>
              <a:ext uri="{FF2B5EF4-FFF2-40B4-BE49-F238E27FC236}">
                <a16:creationId xmlns:a16="http://schemas.microsoft.com/office/drawing/2014/main" id="{B4E07F7C-6CD7-45D5-86E3-C4D1F13039D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4438232"/>
              </p:ext>
            </p:extLst>
          </p:nvPr>
        </p:nvGraphicFramePr>
        <p:xfrm>
          <a:off x="1219200" y="1166813"/>
          <a:ext cx="27892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8" name="公式" r:id="rId4" imgW="1473120" imgH="482400" progId="Equation.3">
                  <p:embed/>
                </p:oleObj>
              </mc:Choice>
              <mc:Fallback>
                <p:oleObj name="公式" r:id="rId4" imgW="1473120" imgH="482400" progId="Equation.3">
                  <p:embed/>
                  <p:pic>
                    <p:nvPicPr>
                      <p:cNvPr id="10247" name="Object 5">
                        <a:extLst>
                          <a:ext uri="{FF2B5EF4-FFF2-40B4-BE49-F238E27FC236}">
                            <a16:creationId xmlns:a16="http://schemas.microsoft.com/office/drawing/2014/main" id="{B4E07F7C-6CD7-45D5-86E3-C4D1F1303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66813"/>
                        <a:ext cx="2789238" cy="914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575695E0-B3B0-4363-B145-17703087D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832915"/>
              </p:ext>
            </p:extLst>
          </p:nvPr>
        </p:nvGraphicFramePr>
        <p:xfrm>
          <a:off x="1752674" y="2884190"/>
          <a:ext cx="838178" cy="1306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9" name="公式" r:id="rId6" imgW="520560" imgH="812520" progId="Equation.3">
                  <p:embed/>
                </p:oleObj>
              </mc:Choice>
              <mc:Fallback>
                <p:oleObj name="公式" r:id="rId6" imgW="520560" imgH="812520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575695E0-B3B0-4363-B145-17703087D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74" y="2884190"/>
                        <a:ext cx="838178" cy="130679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2">
            <a:extLst>
              <a:ext uri="{FF2B5EF4-FFF2-40B4-BE49-F238E27FC236}">
                <a16:creationId xmlns:a16="http://schemas.microsoft.com/office/drawing/2014/main" id="{5C30CA97-22B3-4E51-8ADC-19335ADE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0" y="2362228"/>
            <a:ext cx="2986044" cy="29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1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12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均匀噪声 </a:t>
            </a:r>
            <a:r>
              <a:rPr lang="en-US" altLang="zh-CN" sz="2800" dirty="0">
                <a:cs typeface="Arial" panose="020B0604020202020204" pitchFamily="34" charset="0"/>
              </a:rPr>
              <a:t>Uniform Noise 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093CBDAD-D64D-4F70-ABF9-0CB43FA041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pPr eaLnBrk="1" hangingPunct="1"/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latin typeface="Arial" panose="020B0604020202020204" pitchFamily="34" charset="0"/>
              </a:rPr>
              <a:t>密度函数的均值和方差：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sz="2000" dirty="0">
              <a:latin typeface="Arial" panose="020B0604020202020204" pitchFamily="34" charset="0"/>
            </a:endParaRPr>
          </a:p>
        </p:txBody>
      </p:sp>
      <p:graphicFrame>
        <p:nvGraphicFramePr>
          <p:cNvPr id="10247" name="Object 5">
            <a:extLst>
              <a:ext uri="{FF2B5EF4-FFF2-40B4-BE49-F238E27FC236}">
                <a16:creationId xmlns:a16="http://schemas.microsoft.com/office/drawing/2014/main" id="{B4E07F7C-6CD7-45D5-86E3-C4D1F13039D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5293583"/>
              </p:ext>
            </p:extLst>
          </p:nvPr>
        </p:nvGraphicFramePr>
        <p:xfrm>
          <a:off x="1531938" y="1166812"/>
          <a:ext cx="2286129" cy="966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2" name="公式" r:id="rId4" imgW="1562040" imgH="660240" progId="Equation.3">
                  <p:embed/>
                </p:oleObj>
              </mc:Choice>
              <mc:Fallback>
                <p:oleObj name="公式" r:id="rId4" imgW="1562040" imgH="660240" progId="Equation.3">
                  <p:embed/>
                  <p:pic>
                    <p:nvPicPr>
                      <p:cNvPr id="10247" name="Object 5">
                        <a:extLst>
                          <a:ext uri="{FF2B5EF4-FFF2-40B4-BE49-F238E27FC236}">
                            <a16:creationId xmlns:a16="http://schemas.microsoft.com/office/drawing/2014/main" id="{B4E07F7C-6CD7-45D5-86E3-C4D1F1303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1166812"/>
                        <a:ext cx="2286129" cy="966821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575695E0-B3B0-4363-B145-17703087D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263668"/>
              </p:ext>
            </p:extLst>
          </p:nvPr>
        </p:nvGraphicFramePr>
        <p:xfrm>
          <a:off x="1497013" y="2884488"/>
          <a:ext cx="1349375" cy="130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3" name="公式" r:id="rId6" imgW="838080" imgH="812520" progId="Equation.3">
                  <p:embed/>
                </p:oleObj>
              </mc:Choice>
              <mc:Fallback>
                <p:oleObj name="公式" r:id="rId6" imgW="838080" imgH="812520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575695E0-B3B0-4363-B145-17703087D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2884488"/>
                        <a:ext cx="1349375" cy="13065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1">
            <a:extLst>
              <a:ext uri="{FF2B5EF4-FFF2-40B4-BE49-F238E27FC236}">
                <a16:creationId xmlns:a16="http://schemas.microsoft.com/office/drawing/2014/main" id="{F57B4DC5-5446-462B-8004-79B7F50E1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88" y="2133633"/>
            <a:ext cx="3200316" cy="268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1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13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椒盐噪声 </a:t>
            </a:r>
            <a:r>
              <a:rPr lang="en-US" altLang="zh-CN" sz="2800" dirty="0">
                <a:cs typeface="Arial" panose="020B0604020202020204" pitchFamily="34" charset="0"/>
              </a:rPr>
              <a:t>Impulse Noise 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093CBDAD-D64D-4F70-ABF9-0CB43FA041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pPr eaLnBrk="1" hangingPunct="1"/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latin typeface="Arial" panose="020B0604020202020204" pitchFamily="34" charset="0"/>
              </a:rPr>
              <a:t>如果是</a:t>
            </a:r>
            <a:r>
              <a:rPr lang="en-US" altLang="zh-CN" sz="2000" dirty="0">
                <a:latin typeface="Arial" panose="020B0604020202020204" pitchFamily="34" charset="0"/>
              </a:rPr>
              <a:t>b&gt;a</a:t>
            </a:r>
            <a:r>
              <a:rPr lang="zh-CN" altLang="en-US" sz="2000" dirty="0">
                <a:latin typeface="Arial" panose="020B0604020202020204" pitchFamily="34" charset="0"/>
              </a:rPr>
              <a:t>，灰度级</a:t>
            </a:r>
            <a:r>
              <a:rPr lang="en-US" altLang="zh-CN" sz="2000" dirty="0">
                <a:latin typeface="Arial" panose="020B0604020202020204" pitchFamily="34" charset="0"/>
              </a:rPr>
              <a:t>b</a:t>
            </a:r>
            <a:r>
              <a:rPr lang="zh-CN" altLang="en-US" sz="2000" dirty="0">
                <a:latin typeface="Arial" panose="020B0604020202020204" pitchFamily="34" charset="0"/>
              </a:rPr>
              <a:t>将在图像中显示为一个光点。相反地，灰度级别</a:t>
            </a:r>
            <a:r>
              <a:rPr lang="en-US" altLang="zh-CN" sz="2000" dirty="0">
                <a:latin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</a:rPr>
              <a:t>像一个黑点。</a:t>
            </a:r>
          </a:p>
          <a:p>
            <a:pPr lvl="1" eaLnBrk="1" hangingPunct="1"/>
            <a:r>
              <a:rPr lang="zh-CN" altLang="en-US" sz="2000" dirty="0">
                <a:latin typeface="Arial" panose="020B0604020202020204" pitchFamily="34" charset="0"/>
              </a:rPr>
              <a:t>如果</a:t>
            </a:r>
            <a:r>
              <a:rPr lang="en-US" altLang="zh-CN" sz="2400" dirty="0">
                <a:latin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</a:rPr>
              <a:t>或</a:t>
            </a:r>
            <a:r>
              <a:rPr lang="en-US" altLang="zh-CN" sz="2400" dirty="0">
                <a:latin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</a:rPr>
              <a:t>b</a:t>
            </a:r>
            <a:r>
              <a:rPr lang="zh-CN" altLang="en-US" sz="2000" dirty="0">
                <a:latin typeface="Arial" panose="020B0604020202020204" pitchFamily="34" charset="0"/>
              </a:rPr>
              <a:t>有一个为零，椒盐噪声称为</a:t>
            </a:r>
            <a:r>
              <a:rPr lang="zh-CN" altLang="en-US" sz="2000" u="sng" dirty="0">
                <a:solidFill>
                  <a:srgbClr val="3333FF"/>
                </a:solidFill>
                <a:latin typeface="Arial" panose="020B0604020202020204" pitchFamily="34" charset="0"/>
              </a:rPr>
              <a:t>单极噪声</a:t>
            </a:r>
          </a:p>
          <a:p>
            <a:pPr lvl="1" eaLnBrk="1" hangingPunct="1"/>
            <a:r>
              <a:rPr lang="zh-CN" altLang="en-US" sz="2000" dirty="0">
                <a:latin typeface="Arial" panose="020B0604020202020204" pitchFamily="34" charset="0"/>
              </a:rPr>
              <a:t>如果两者都不为零，则近似相等，类似胡椒盐颗粒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sz="2000" dirty="0">
              <a:latin typeface="Arial" panose="020B0604020202020204" pitchFamily="34" charset="0"/>
            </a:endParaRPr>
          </a:p>
        </p:txBody>
      </p:sp>
      <p:graphicFrame>
        <p:nvGraphicFramePr>
          <p:cNvPr id="10247" name="Object 5">
            <a:extLst>
              <a:ext uri="{FF2B5EF4-FFF2-40B4-BE49-F238E27FC236}">
                <a16:creationId xmlns:a16="http://schemas.microsoft.com/office/drawing/2014/main" id="{B4E07F7C-6CD7-45D5-86E3-C4D1F13039D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3347983"/>
              </p:ext>
            </p:extLst>
          </p:nvPr>
        </p:nvGraphicFramePr>
        <p:xfrm>
          <a:off x="1531938" y="1511954"/>
          <a:ext cx="2506676" cy="1002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8" name="公式" r:id="rId4" imgW="1777680" imgH="711000" progId="Equation.3">
                  <p:embed/>
                </p:oleObj>
              </mc:Choice>
              <mc:Fallback>
                <p:oleObj name="公式" r:id="rId4" imgW="1777680" imgH="711000" progId="Equation.3">
                  <p:embed/>
                  <p:pic>
                    <p:nvPicPr>
                      <p:cNvPr id="10247" name="Object 5">
                        <a:extLst>
                          <a:ext uri="{FF2B5EF4-FFF2-40B4-BE49-F238E27FC236}">
                            <a16:creationId xmlns:a16="http://schemas.microsoft.com/office/drawing/2014/main" id="{B4E07F7C-6CD7-45D5-86E3-C4D1F1303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1511954"/>
                        <a:ext cx="2506676" cy="100267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8">
            <a:extLst>
              <a:ext uri="{FF2B5EF4-FFF2-40B4-BE49-F238E27FC236}">
                <a16:creationId xmlns:a16="http://schemas.microsoft.com/office/drawing/2014/main" id="{29E01E2F-4800-48DA-9CA3-7A49323F7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72" y="987784"/>
            <a:ext cx="2895628" cy="267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7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4">
            <a:extLst>
              <a:ext uri="{FF2B5EF4-FFF2-40B4-BE49-F238E27FC236}">
                <a16:creationId xmlns:a16="http://schemas.microsoft.com/office/drawing/2014/main" id="{5E4D54EC-E286-456E-AC13-BF6A76258D6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2291" name="灯片编号占位符 6">
            <a:extLst>
              <a:ext uri="{FF2B5EF4-FFF2-40B4-BE49-F238E27FC236}">
                <a16:creationId xmlns:a16="http://schemas.microsoft.com/office/drawing/2014/main" id="{FBC1308C-975C-4133-8AA6-2EF33B67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4CD9487-8A4F-4500-8789-5D1122FD1A6B}" type="slidenum">
              <a:rPr lang="zh-CN" altLang="zh-CN"/>
              <a:pPr algn="r"/>
              <a:t>14</a:t>
            </a:fld>
            <a:endParaRPr lang="zh-CN" altLang="zh-CN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4B85146C-231E-4F56-A461-4602DC3C9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4.2 </a:t>
            </a:r>
            <a:r>
              <a:rPr lang="zh-CN" altLang="en-US" sz="2800">
                <a:latin typeface="+mj-ea"/>
              </a:rPr>
              <a:t>噪声模型</a:t>
            </a:r>
            <a:endParaRPr lang="zh-CN" altLang="zh-CN" sz="28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68724AEF-57DE-42A5-87A3-D7C47D6F501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119954" cy="4953000"/>
          </a:xfrm>
          <a:noFill/>
        </p:spPr>
        <p:txBody>
          <a:bodyPr/>
          <a:lstStyle/>
          <a:p>
            <a:pPr eaLnBrk="1" hangingPunct="1"/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适合噪声模型的测试模式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E449A5ED-F95F-42BF-A710-ACEF5BB5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563688"/>
            <a:ext cx="6115050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4">
            <a:extLst>
              <a:ext uri="{FF2B5EF4-FFF2-40B4-BE49-F238E27FC236}">
                <a16:creationId xmlns:a16="http://schemas.microsoft.com/office/drawing/2014/main" id="{5E4D54EC-E286-456E-AC13-BF6A76258D6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2291" name="灯片编号占位符 6">
            <a:extLst>
              <a:ext uri="{FF2B5EF4-FFF2-40B4-BE49-F238E27FC236}">
                <a16:creationId xmlns:a16="http://schemas.microsoft.com/office/drawing/2014/main" id="{FBC1308C-975C-4133-8AA6-2EF33B67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4CD9487-8A4F-4500-8789-5D1122FD1A6B}" type="slidenum">
              <a:rPr lang="zh-CN" altLang="zh-CN"/>
              <a:pPr algn="r"/>
              <a:t>15</a:t>
            </a:fld>
            <a:endParaRPr lang="zh-CN" altLang="zh-CN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4B85146C-231E-4F56-A461-4602DC3C9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4.2 </a:t>
            </a:r>
            <a:r>
              <a:rPr lang="zh-CN" altLang="en-US" sz="2800">
                <a:latin typeface="宋体"/>
              </a:rPr>
              <a:t>噪声模型</a:t>
            </a:r>
            <a:endParaRPr lang="zh-CN" altLang="zh-CN" dirty="0">
              <a:cs typeface="Arial" panose="020B060402020202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5EBA473-EFF6-4B58-9003-9F13AF98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914466"/>
            <a:ext cx="6156325" cy="514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39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16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4.2 </a:t>
            </a:r>
            <a:r>
              <a:rPr lang="zh-CN" altLang="en-US" sz="2800">
                <a:latin typeface="宋体"/>
              </a:rPr>
              <a:t>噪声模型</a:t>
            </a:r>
            <a:endParaRPr lang="zh-CN" altLang="en-US" sz="2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周期噪声 </a:t>
            </a:r>
            <a:r>
              <a:rPr lang="en-US" altLang="zh-CN" dirty="0">
                <a:latin typeface="宋体" panose="02010600030101010101" pitchFamily="2" charset="-122"/>
              </a:rPr>
              <a:t>Periodic noise</a:t>
            </a:r>
          </a:p>
          <a:p>
            <a:pPr lvl="1" eaLnBrk="1" hangingPunct="1"/>
            <a:r>
              <a:rPr lang="zh-CN" altLang="en-US" dirty="0">
                <a:latin typeface="Arial" panose="020B0604020202020204" pitchFamily="34" charset="0"/>
              </a:rPr>
              <a:t>在图像采集过程中，周期性噪声通常来自于电气或机电干扰</a:t>
            </a:r>
          </a:p>
          <a:p>
            <a:pPr lvl="1" eaLnBrk="1" hangingPunct="1"/>
            <a:r>
              <a:rPr lang="zh-CN" altLang="en-US" dirty="0">
                <a:latin typeface="Arial" panose="020B0604020202020204" pitchFamily="34" charset="0"/>
              </a:rPr>
              <a:t>纯正弦波的傅里叶变换是一对共轭脉冲，位于正弦波的共轭频率处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EB251E61-BD07-4CBC-8853-C42B29A8A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133634"/>
            <a:ext cx="37528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955F7C6E-7414-49D1-A1DC-AF99B642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133634"/>
            <a:ext cx="37052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244EB771-766B-49AD-A3DE-8A7447698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64" y="5070603"/>
            <a:ext cx="12477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975439D0-236D-4596-AB44-203C076C4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82" y="4981609"/>
            <a:ext cx="11430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17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4.2 </a:t>
            </a:r>
            <a:r>
              <a:rPr lang="zh-CN" altLang="en-US" sz="2800">
                <a:latin typeface="宋体"/>
              </a:rPr>
              <a:t>噪声模型</a:t>
            </a:r>
            <a:endParaRPr lang="zh-CN" altLang="en-US" sz="2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latin typeface="宋体" panose="02010600030101010101" pitchFamily="2" charset="-122"/>
              </a:rPr>
              <a:t>噪声参数的估计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0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当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只有传感器已经生成的图像可用时，可以通过有着</a:t>
            </a:r>
            <a:r>
              <a:rPr lang="zh-CN" altLang="en-US" sz="2000" b="0" i="0" u="sng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合理恒定灰度值的一小部分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来估计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PDF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参数。</a:t>
            </a:r>
            <a:endParaRPr lang="en-US" altLang="zh-CN" sz="2000" b="0" i="0" dirty="0">
              <a:solidFill>
                <a:srgbClr val="333333"/>
              </a:solidFill>
              <a:effectLst/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>
                <a:latin typeface="宋体" panose="02010600030101010101" pitchFamily="2" charset="-122"/>
              </a:rPr>
              <a:t>使用</a:t>
            </a:r>
            <a:r>
              <a:rPr lang="zh-CN" altLang="en-US" dirty="0">
                <a:latin typeface="宋体" panose="02010600030101010101" pitchFamily="2" charset="-122"/>
              </a:rPr>
              <a:t>图像条（</a:t>
            </a:r>
            <a:r>
              <a:rPr lang="en-US" altLang="zh-CN" dirty="0">
                <a:latin typeface="宋体" panose="02010600030101010101" pitchFamily="2" charset="-122"/>
              </a:rPr>
              <a:t>image strips</a:t>
            </a:r>
            <a:r>
              <a:rPr lang="zh-CN" altLang="en-US">
                <a:latin typeface="宋体" panose="02010600030101010101" pitchFamily="2" charset="-122"/>
              </a:rPr>
              <a:t>）中数据</a:t>
            </a:r>
            <a:r>
              <a:rPr lang="zh-CN" altLang="en-US" dirty="0">
                <a:latin typeface="宋体" panose="02010600030101010101" pitchFamily="2" charset="-122"/>
              </a:rPr>
              <a:t>的最简单的方法，</a:t>
            </a:r>
            <a:r>
              <a:rPr lang="zh-CN" altLang="en-US">
                <a:latin typeface="宋体" panose="02010600030101010101" pitchFamily="2" charset="-122"/>
              </a:rPr>
              <a:t>用</a:t>
            </a:r>
            <a:r>
              <a:rPr lang="en-US" altLang="zh-CN" i="1">
                <a:latin typeface="宋体" panose="02010600030101010101" pitchFamily="2" charset="-122"/>
              </a:rPr>
              <a:t>S </a:t>
            </a:r>
            <a:r>
              <a:rPr lang="zh-CN" altLang="en-US">
                <a:latin typeface="宋体" panose="02010600030101010101" pitchFamily="2" charset="-122"/>
              </a:rPr>
              <a:t>表示</a:t>
            </a:r>
            <a:r>
              <a:rPr lang="zh-CN" altLang="en-US" dirty="0">
                <a:latin typeface="宋体" panose="02010600030101010101" pitchFamily="2" charset="-122"/>
              </a:rPr>
              <a:t>一个图像条</a:t>
            </a:r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en-US" altLang="zh-CN" sz="2200" i="1" dirty="0" err="1">
                <a:latin typeface="宋体" panose="02010600030101010101" pitchFamily="2" charset="-122"/>
              </a:rPr>
              <a:t>z</a:t>
            </a:r>
            <a:r>
              <a:rPr lang="en-US" altLang="zh-CN" sz="1200" i="1" dirty="0" err="1">
                <a:latin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</a:rPr>
              <a:t>为</a:t>
            </a:r>
            <a:r>
              <a:rPr lang="en-US" altLang="zh-CN" i="1" dirty="0">
                <a:latin typeface="宋体" panose="02010600030101010101" pitchFamily="2" charset="-122"/>
              </a:rPr>
              <a:t>S </a:t>
            </a:r>
            <a:r>
              <a:rPr lang="zh-CN" altLang="en-US" dirty="0">
                <a:latin typeface="宋体" panose="02010600030101010101" pitchFamily="2" charset="-122"/>
              </a:rPr>
              <a:t>中像素的灰度值，</a:t>
            </a:r>
            <a:r>
              <a:rPr lang="en-US" altLang="zh-CN" sz="2200" dirty="0">
                <a:latin typeface="宋体" panose="02010600030101010101" pitchFamily="2" charset="-122"/>
              </a:rPr>
              <a:t>p(</a:t>
            </a:r>
            <a:r>
              <a:rPr lang="en-US" altLang="zh-CN" sz="2200" i="1" dirty="0" err="1">
                <a:latin typeface="宋体" panose="02010600030101010101" pitchFamily="2" charset="-122"/>
              </a:rPr>
              <a:t>z</a:t>
            </a:r>
            <a:r>
              <a:rPr lang="en-US" altLang="zh-CN" sz="1000" i="1" dirty="0" err="1">
                <a:latin typeface="宋体" panose="02010600030101010101" pitchFamily="2" charset="-122"/>
              </a:rPr>
              <a:t>i</a:t>
            </a:r>
            <a:r>
              <a:rPr lang="en-US" altLang="zh-CN" sz="2200" dirty="0">
                <a:latin typeface="宋体" panose="0201060003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</a:rPr>
              <a:t>为对应的归一化直方图值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0DDDF4A1-8A5B-45BC-A8F4-47E7819FA6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845122"/>
              </p:ext>
            </p:extLst>
          </p:nvPr>
        </p:nvGraphicFramePr>
        <p:xfrm>
          <a:off x="3505228" y="2799588"/>
          <a:ext cx="2370157" cy="1239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4" name="公式" r:id="rId4" imgW="1409400" imgH="736560" progId="Equation.3">
                  <p:embed/>
                </p:oleObj>
              </mc:Choice>
              <mc:Fallback>
                <p:oleObj name="公式" r:id="rId4" imgW="1409400" imgH="736560" progId="Equation.3">
                  <p:embed/>
                  <p:pic>
                    <p:nvPicPr>
                      <p:cNvPr id="10247" name="Object 5">
                        <a:extLst>
                          <a:ext uri="{FF2B5EF4-FFF2-40B4-BE49-F238E27FC236}">
                            <a16:creationId xmlns:a16="http://schemas.microsoft.com/office/drawing/2014/main" id="{B4E07F7C-6CD7-45D5-86E3-C4D1F1303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28" y="2799588"/>
                        <a:ext cx="2370157" cy="123977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840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18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噪声参数的估计 </a:t>
            </a:r>
            <a:r>
              <a:rPr lang="en-US" altLang="zh-CN" sz="2000" dirty="0"/>
              <a:t>Estimation of  noise parameters</a:t>
            </a:r>
            <a:endParaRPr lang="zh-CN" altLang="en-US" sz="200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8E80BED-69CC-4BD1-A503-31F6F48C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56"/>
            <a:ext cx="9144000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63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19</a:t>
            </a:fld>
            <a:endParaRPr lang="zh-CN" altLang="zh-CN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latin typeface="宋体" panose="02010600030101010101" pitchFamily="2" charset="-122"/>
              </a:rPr>
              <a:t>当图像中唯一的退化是噪声时，退化图像可以表示为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latin typeface="宋体" panose="02010600030101010101" pitchFamily="2" charset="-122"/>
              </a:rPr>
              <a:t>噪声项是未知的，所以从</a:t>
            </a:r>
            <a:r>
              <a:rPr lang="en-US" altLang="zh-CN" sz="2000" dirty="0">
                <a:latin typeface="宋体" panose="02010600030101010101" pitchFamily="2" charset="-122"/>
              </a:rPr>
              <a:t>g(</a:t>
            </a:r>
            <a:r>
              <a:rPr lang="en-US" altLang="zh-CN" sz="2000" dirty="0" err="1">
                <a:latin typeface="宋体" panose="02010600030101010101" pitchFamily="2" charset="-122"/>
              </a:rPr>
              <a:t>x,y</a:t>
            </a:r>
            <a:r>
              <a:rPr lang="en-US" altLang="zh-CN" sz="2000" dirty="0">
                <a:latin typeface="宋体" panose="02010600030101010101" pitchFamily="2" charset="-122"/>
              </a:rPr>
              <a:t>)</a:t>
            </a:r>
            <a:r>
              <a:rPr lang="zh-CN" altLang="en-US" sz="2000" dirty="0">
                <a:latin typeface="宋体" panose="02010600030101010101" pitchFamily="2" charset="-122"/>
              </a:rPr>
              <a:t>或</a:t>
            </a:r>
            <a:r>
              <a:rPr lang="en-US" altLang="zh-CN" sz="2000" dirty="0">
                <a:latin typeface="宋体" panose="02010600030101010101" pitchFamily="2" charset="-122"/>
              </a:rPr>
              <a:t>G(</a:t>
            </a:r>
            <a:r>
              <a:rPr lang="en-US" altLang="zh-CN" sz="2000" dirty="0" err="1">
                <a:latin typeface="宋体" panose="02010600030101010101" pitchFamily="2" charset="-122"/>
              </a:rPr>
              <a:t>u,v</a:t>
            </a:r>
            <a:r>
              <a:rPr lang="en-US" altLang="zh-CN" sz="2000" dirty="0">
                <a:latin typeface="宋体" panose="02010600030101010101" pitchFamily="2" charset="-122"/>
              </a:rPr>
              <a:t>)</a:t>
            </a:r>
            <a:r>
              <a:rPr lang="zh-CN" altLang="en-US" sz="2000" dirty="0">
                <a:latin typeface="宋体" panose="02010600030101010101" pitchFamily="2" charset="-122"/>
              </a:rPr>
              <a:t>中减去它们不是一个现实的选择</a:t>
            </a:r>
          </a:p>
          <a:p>
            <a:pPr lvl="1" eaLnBrk="1" hangingPunct="1"/>
            <a:r>
              <a:rPr lang="zh-CN" altLang="en-US" sz="2000" dirty="0">
                <a:latin typeface="宋体" panose="02010600030101010101" pitchFamily="2" charset="-122"/>
              </a:rPr>
              <a:t>空间滤波是仅存在加性噪声时所选择的方法</a:t>
            </a:r>
            <a:endParaRPr lang="en-US" altLang="zh-CN" sz="2000" dirty="0">
              <a:latin typeface="宋体" panose="02010600030101010101" pitchFamily="2" charset="-122"/>
            </a:endParaRP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0DDDF4A1-8A5B-45BC-A8F4-47E7819FA6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82"/>
              </p:ext>
            </p:extLst>
          </p:nvPr>
        </p:nvGraphicFramePr>
        <p:xfrm>
          <a:off x="3189289" y="1818298"/>
          <a:ext cx="2755900" cy="355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0" name="公式" r:id="rId4" imgW="1574640" imgH="203040" progId="Equation.3">
                  <p:embed/>
                </p:oleObj>
              </mc:Choice>
              <mc:Fallback>
                <p:oleObj name="公式" r:id="rId4" imgW="1574640" imgH="203040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0DDDF4A1-8A5B-45BC-A8F4-47E7819FA6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289" y="1818298"/>
                        <a:ext cx="2755900" cy="35501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98D08E39-73F8-4C6B-96B9-B8D4F00FD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792785"/>
              </p:ext>
            </p:extLst>
          </p:nvPr>
        </p:nvGraphicFramePr>
        <p:xfrm>
          <a:off x="3189288" y="2325707"/>
          <a:ext cx="27559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" name="公式" r:id="rId6" imgW="1638000" imgH="203040" progId="Equation.3">
                  <p:embed/>
                </p:oleObj>
              </mc:Choice>
              <mc:Fallback>
                <p:oleObj name="公式" r:id="rId6" imgW="1638000" imgH="203040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0DDDF4A1-8A5B-45BC-A8F4-47E7819FA6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288" y="2325707"/>
                        <a:ext cx="2755900" cy="3413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9305CD63-C110-4213-A1AE-13FA6D1B7A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4.3 </a:t>
            </a:r>
            <a:r>
              <a:rPr lang="zh-CN" altLang="en-US" sz="2800" dirty="0">
                <a:latin typeface="+mj-ea"/>
              </a:rPr>
              <a:t>只存在噪声的复原</a:t>
            </a:r>
            <a:r>
              <a:rPr lang="en-US" altLang="zh-CN" sz="2800">
                <a:latin typeface="+mj-ea"/>
              </a:rPr>
              <a:t>-</a:t>
            </a:r>
            <a:r>
              <a:rPr lang="zh-CN" altLang="en-US" sz="2800">
                <a:latin typeface="+mj-ea"/>
              </a:rPr>
              <a:t>空间滤波</a:t>
            </a:r>
            <a:endParaRPr lang="zh-CN" altLang="en-US" sz="2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886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>
            <a:extLst>
              <a:ext uri="{FF2B5EF4-FFF2-40B4-BE49-F238E27FC236}">
                <a16:creationId xmlns:a16="http://schemas.microsoft.com/office/drawing/2014/main" id="{A369F92D-6EF0-401A-AF45-709B68CD5F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123" name="灯片编号占位符 5">
            <a:extLst>
              <a:ext uri="{FF2B5EF4-FFF2-40B4-BE49-F238E27FC236}">
                <a16:creationId xmlns:a16="http://schemas.microsoft.com/office/drawing/2014/main" id="{E04E6BD1-4C1D-4674-A84E-58E16056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1A7EAA2-8950-4C21-90D3-237A4B6FF9EA}" type="slidenum">
              <a:rPr lang="zh-CN" altLang="zh-CN"/>
              <a:pPr algn="r"/>
              <a:t>2</a:t>
            </a:fld>
            <a:endParaRPr lang="zh-CN" altLang="zh-CN"/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16F39C80-A149-4356-84B6-FA6DBA1A8C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b="0"/>
          </a:p>
          <a:p>
            <a:pPr eaLnBrk="1" hangingPunct="1"/>
            <a:endParaRPr lang="zh-CN" altLang="en-US" b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222C696-AE64-4715-965E-96874FB15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7654925" cy="533400"/>
          </a:xfrm>
        </p:spPr>
        <p:txBody>
          <a:bodyPr/>
          <a:lstStyle/>
          <a:p>
            <a:pPr eaLnBrk="1" hangingPunct="1"/>
            <a:r>
              <a:rPr lang="zh-CN" altLang="en-US"/>
              <a:t>回顾</a:t>
            </a:r>
            <a:endParaRPr lang="en-US" altLang="zh-CN" sz="2000" dirty="0">
              <a:cs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55C4D98-7655-4F6F-9334-6BC2E578D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06" y="1219244"/>
            <a:ext cx="670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对比增强与复原过程</a:t>
            </a:r>
          </a:p>
        </p:txBody>
      </p:sp>
      <p:graphicFrame>
        <p:nvGraphicFramePr>
          <p:cNvPr id="13" name="Group 110">
            <a:extLst>
              <a:ext uri="{FF2B5EF4-FFF2-40B4-BE49-F238E27FC236}">
                <a16:creationId xmlns:a16="http://schemas.microsoft.com/office/drawing/2014/main" id="{BF95B633-EBC2-4E07-A5F6-4C15948D87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045722"/>
              </p:ext>
            </p:extLst>
          </p:nvPr>
        </p:nvGraphicFramePr>
        <p:xfrm>
          <a:off x="574675" y="1897093"/>
          <a:ext cx="8137525" cy="3072766"/>
        </p:xfrm>
        <a:graphic>
          <a:graphicData uri="http://schemas.openxmlformats.org/drawingml/2006/table">
            <a:tbl>
              <a:tblPr/>
              <a:tblGrid>
                <a:gridCol w="2424113">
                  <a:extLst>
                    <a:ext uri="{9D8B030D-6E8A-4147-A177-3AD203B41FA5}">
                      <a16:colId xmlns:a16="http://schemas.microsoft.com/office/drawing/2014/main" val="162429833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3243023210"/>
                    </a:ext>
                  </a:extLst>
                </a:gridCol>
                <a:gridCol w="2855912">
                  <a:extLst>
                    <a:ext uri="{9D8B030D-6E8A-4147-A177-3AD203B41FA5}">
                      <a16:colId xmlns:a16="http://schemas.microsoft.com/office/drawing/2014/main" val="9884882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2000" b="1" kern="1200" dirty="0">
                          <a:solidFill>
                            <a:srgbClr val="8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aspects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zh-CN" altLang="en-US" sz="2000" b="1" kern="1200" dirty="0">
                          <a:solidFill>
                            <a:srgbClr val="8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增强（</a:t>
                      </a:r>
                      <a:r>
                        <a:rPr lang="en-US" altLang="zh-CN" sz="2000" b="1" kern="1200" dirty="0">
                          <a:solidFill>
                            <a:srgbClr val="8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Enhancement</a:t>
                      </a:r>
                      <a:r>
                        <a:rPr lang="zh-CN" altLang="en-US" sz="2000" b="1" kern="1200" dirty="0">
                          <a:solidFill>
                            <a:srgbClr val="8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sz="2000" b="1" kern="1200" dirty="0">
                        <a:solidFill>
                          <a:srgbClr val="8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zh-CN" altLang="en-US" sz="2000" b="1" kern="1200" dirty="0">
                          <a:solidFill>
                            <a:srgbClr val="8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复原（</a:t>
                      </a:r>
                      <a:r>
                        <a:rPr lang="en-US" altLang="zh-CN" sz="2000" b="1" kern="1200" dirty="0">
                          <a:solidFill>
                            <a:srgbClr val="8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restoration</a:t>
                      </a:r>
                      <a:r>
                        <a:rPr lang="zh-CN" altLang="en-US" sz="2000" b="1" kern="1200" dirty="0">
                          <a:solidFill>
                            <a:srgbClr val="8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sz="2000" b="1" kern="1200" dirty="0">
                        <a:solidFill>
                          <a:srgbClr val="8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80447"/>
                  </a:ext>
                </a:extLst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800" b="0" kern="1200" dirty="0">
                          <a:solidFill>
                            <a:srgbClr val="3333FF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process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subjective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objective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343579"/>
                  </a:ext>
                </a:extLst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800" b="0" kern="1200">
                          <a:solidFill>
                            <a:srgbClr val="3333FF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goals </a:t>
                      </a:r>
                      <a:endParaRPr lang="en-US" altLang="zh-CN" sz="1800" b="0" kern="1200" dirty="0">
                        <a:solidFill>
                          <a:srgbClr val="3333FF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处理适合特定应用的图像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对退化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进行建模，并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应用逆过程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230066"/>
                  </a:ext>
                </a:extLst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800" b="0" kern="1200" dirty="0">
                          <a:solidFill>
                            <a:srgbClr val="3333FF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methods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启发式程序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制定一个度（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goodness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）的标准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56521"/>
                  </a:ext>
                </a:extLst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800" b="0" kern="1200" dirty="0">
                          <a:solidFill>
                            <a:srgbClr val="3333FF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利用人类视觉系统的心理物理方面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33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对期望结果的最佳估计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457869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F27EA41-CC87-4F47-8D31-E0AA587830D0}"/>
              </a:ext>
            </a:extLst>
          </p:cNvPr>
          <p:cNvSpPr/>
          <p:nvPr/>
        </p:nvSpPr>
        <p:spPr bwMode="auto">
          <a:xfrm>
            <a:off x="5867366" y="2495574"/>
            <a:ext cx="2819326" cy="53338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20</a:t>
            </a:fld>
            <a:endParaRPr lang="zh-CN" altLang="zh-CN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275006"/>
            <a:ext cx="8001000" cy="4953000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均值滤波器 </a:t>
            </a:r>
            <a:r>
              <a:rPr lang="en-US" altLang="zh-CN" dirty="0">
                <a:latin typeface="宋体" panose="02010600030101010101" pitchFamily="2" charset="-122"/>
              </a:rPr>
              <a:t>Mean filter</a:t>
            </a:r>
          </a:p>
          <a:p>
            <a:pPr lvl="1" eaLnBrk="1" hangingPunct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算术平均滤波器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Arithmetic mean filter</a:t>
            </a:r>
            <a:endParaRPr lang="en-US" altLang="zh-CN" b="0" i="0" dirty="0">
              <a:solidFill>
                <a:srgbClr val="333333"/>
              </a:solidFill>
              <a:effectLst/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几何均值滤波器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Geometric mean filter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谐波均值滤波器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Harmonic mean filter</a:t>
            </a:r>
            <a:endParaRPr lang="en-US" altLang="zh-CN" b="0" i="0" dirty="0">
              <a:solidFill>
                <a:srgbClr val="333333"/>
              </a:solidFill>
              <a:effectLst/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谐波均值滤波器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Contraharmonic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mean filter</a:t>
            </a:r>
          </a:p>
          <a:p>
            <a:pPr lvl="1"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统计排序滤波器 </a:t>
            </a:r>
            <a:r>
              <a:rPr lang="en-US" altLang="zh-CN" dirty="0">
                <a:latin typeface="宋体" panose="02010600030101010101" pitchFamily="2" charset="-122"/>
              </a:rPr>
              <a:t>Order-Statistics Filters</a:t>
            </a:r>
          </a:p>
          <a:p>
            <a:pPr lvl="1" algn="just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中值滤波器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Median filter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algn="just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最大最小滤波器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Max and 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min filter</a:t>
            </a:r>
          </a:p>
          <a:p>
            <a:pPr lvl="1" algn="just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自适应滤波器 </a:t>
            </a:r>
            <a:r>
              <a:rPr lang="en-US" altLang="zh-CN" dirty="0">
                <a:latin typeface="宋体" panose="02010600030101010101" pitchFamily="2" charset="-122"/>
              </a:rPr>
              <a:t>Adaptive Filters</a:t>
            </a:r>
          </a:p>
          <a:p>
            <a:pPr lvl="1" algn="just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自适应，局部降噪滤波器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Adaptive, local noise reducing filter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algn="just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自适应中值滤波器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Adaptive median filter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884B985-70EA-4016-BBFB-E8627B863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4.3 </a:t>
            </a:r>
            <a:r>
              <a:rPr lang="zh-CN" altLang="en-US" sz="2800" dirty="0">
                <a:latin typeface="+mj-ea"/>
              </a:rPr>
              <a:t>只存在噪声的复原</a:t>
            </a:r>
            <a:r>
              <a:rPr lang="en-US" altLang="zh-CN" sz="2800">
                <a:latin typeface="+mj-ea"/>
              </a:rPr>
              <a:t>-</a:t>
            </a:r>
            <a:r>
              <a:rPr lang="zh-CN" altLang="en-US" sz="2800">
                <a:latin typeface="+mj-ea"/>
              </a:rPr>
              <a:t>空间滤波</a:t>
            </a:r>
            <a:endParaRPr lang="zh-CN" altLang="en-US" sz="2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0581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21</a:t>
            </a:fld>
            <a:endParaRPr lang="zh-CN" altLang="zh-CN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56640"/>
            <a:ext cx="8001000" cy="4953000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算术平均滤波器 </a:t>
            </a:r>
            <a:r>
              <a:rPr lang="en-US" altLang="zh-CN" dirty="0">
                <a:latin typeface="宋体" panose="02010600030101010101" pitchFamily="2" charset="-122"/>
              </a:rPr>
              <a:t>Arithmetic mean filter</a:t>
            </a:r>
          </a:p>
          <a:p>
            <a:pPr lvl="1" eaLnBrk="1" hangingPunct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最简单的均值滤波器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复原后的图像    在任何点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x,y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的值只是使用由</a:t>
            </a:r>
            <a:r>
              <a:rPr lang="en-US" altLang="zh-CN" sz="1800" b="1" i="1" dirty="0" err="1">
                <a:latin typeface="+mn-ea"/>
              </a:rPr>
              <a:t>S</a:t>
            </a:r>
            <a:r>
              <a:rPr lang="en-US" altLang="zh-CN" sz="1800" b="1" i="1" baseline="-25000" dirty="0" err="1">
                <a:latin typeface="+mn-ea"/>
              </a:rPr>
              <a:t>xy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定义的区域中的像素计算的算术平均值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eaLnBrk="1" hangingPunct="1"/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</a:rPr>
              <a:t>均值滤波器只是简单地平滑图像中的局部变化。由于模糊，噪声</a:t>
            </a:r>
            <a:r>
              <a:rPr lang="zh-CN" altLang="en-US">
                <a:latin typeface="宋体" panose="02010600030101010101" pitchFamily="2" charset="-122"/>
              </a:rPr>
              <a:t>减少。</a:t>
            </a:r>
            <a:endParaRPr lang="en-US" altLang="zh-CN"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sz="10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几何均值滤波器 </a:t>
            </a:r>
            <a:r>
              <a:rPr lang="en-US" altLang="zh-CN" dirty="0">
                <a:latin typeface="宋体" panose="02010600030101010101" pitchFamily="2" charset="-122"/>
              </a:rPr>
              <a:t>Geometric mean filter</a:t>
            </a:r>
          </a:p>
          <a:p>
            <a:pPr lvl="1" eaLnBrk="1" hangingPunct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每个复原的像素都是子图像窗口中像素的乘积，取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1/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次方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几何均值滤波器实现了与算术均值滤波器相当的平滑，但它往往在这个过程中丢失较少的图像细节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471487" lvl="1" indent="0" eaLnBrk="1" hangingPunct="1">
              <a:buNone/>
            </a:pPr>
            <a:endParaRPr lang="en-US" altLang="zh-CN" dirty="0">
              <a:latin typeface="宋体" panose="02010600030101010101" pitchFamily="2" charset="-122"/>
            </a:endParaRPr>
          </a:p>
        </p:txBody>
      </p:sp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1C36AECE-5182-4399-B250-F06571024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407374"/>
              </p:ext>
            </p:extLst>
          </p:nvPr>
        </p:nvGraphicFramePr>
        <p:xfrm>
          <a:off x="2940849" y="1717062"/>
          <a:ext cx="259587" cy="4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" name="公式" r:id="rId4" imgW="152334" imgH="241195" progId="Equation.3">
                  <p:embed/>
                </p:oleObj>
              </mc:Choice>
              <mc:Fallback>
                <p:oleObj name="公式" r:id="rId4" imgW="152334" imgH="241195" progId="Equation.3">
                  <p:embed/>
                  <p:pic>
                    <p:nvPicPr>
                      <p:cNvPr id="27651" name="Object 8">
                        <a:extLst>
                          <a:ext uri="{FF2B5EF4-FFF2-40B4-BE49-F238E27FC236}">
                            <a16:creationId xmlns:a16="http://schemas.microsoft.com/office/drawing/2014/main" id="{0B6B8749-B953-4B34-ABBF-B277F071C4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849" y="1717062"/>
                        <a:ext cx="259587" cy="4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D15A3B3C-F3CA-4D99-80BC-EF1730456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752692"/>
              </p:ext>
            </p:extLst>
          </p:nvPr>
        </p:nvGraphicFramePr>
        <p:xfrm>
          <a:off x="3317879" y="2428266"/>
          <a:ext cx="2498717" cy="810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" name="公式" r:id="rId6" imgW="1409400" imgH="457200" progId="Equation.3">
                  <p:embed/>
                </p:oleObj>
              </mc:Choice>
              <mc:Fallback>
                <p:oleObj name="公式" r:id="rId6" imgW="1409400" imgH="457200" progId="Equation.3">
                  <p:embed/>
                  <p:pic>
                    <p:nvPicPr>
                      <p:cNvPr id="13318" name="Object 4">
                        <a:extLst>
                          <a:ext uri="{FF2B5EF4-FFF2-40B4-BE49-F238E27FC236}">
                            <a16:creationId xmlns:a16="http://schemas.microsoft.com/office/drawing/2014/main" id="{EB012101-14AE-488D-A1A0-1D3B6D4D4E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9" y="2428266"/>
                        <a:ext cx="2498717" cy="81044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797E87D2-34CA-4C46-B666-D448519EE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996684"/>
              </p:ext>
            </p:extLst>
          </p:nvPr>
        </p:nvGraphicFramePr>
        <p:xfrm>
          <a:off x="3317879" y="5153909"/>
          <a:ext cx="2589213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" name="公式" r:id="rId8" imgW="1460160" imgH="482400" progId="Equation.3">
                  <p:embed/>
                </p:oleObj>
              </mc:Choice>
              <mc:Fallback>
                <p:oleObj name="公式" r:id="rId8" imgW="1460160" imgH="482400" progId="Equation.3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D15A3B3C-F3CA-4D99-80BC-EF17304568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9" y="5153909"/>
                        <a:ext cx="2589213" cy="8556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031E4D86-FC0C-4D29-828F-CE1EB3FAD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4.3 </a:t>
            </a:r>
            <a:r>
              <a:rPr lang="zh-CN" altLang="en-US" sz="2800">
                <a:latin typeface="宋体"/>
              </a:rPr>
              <a:t>只存在噪声的复原</a:t>
            </a:r>
            <a:r>
              <a:rPr lang="en-US" altLang="zh-CN" sz="2800">
                <a:latin typeface="宋体"/>
              </a:rPr>
              <a:t>-</a:t>
            </a:r>
            <a:r>
              <a:rPr lang="zh-CN" altLang="en-US" sz="2800">
                <a:latin typeface="宋体"/>
              </a:rPr>
              <a:t>空间滤波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4312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22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均值滤波 </a:t>
            </a:r>
            <a:r>
              <a:rPr lang="en-US" altLang="zh-CN" sz="2800" dirty="0"/>
              <a:t>Mean filter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F87C5EF6-ECB2-4366-9311-37DADF11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" y="25400"/>
            <a:ext cx="8850313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62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23</a:t>
            </a:fld>
            <a:endParaRPr lang="zh-CN" altLang="zh-CN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谐波均值滤波器 </a:t>
            </a:r>
            <a:r>
              <a:rPr lang="en-US" altLang="zh-CN" dirty="0">
                <a:latin typeface="宋体" panose="02010600030101010101" pitchFamily="2" charset="-122"/>
              </a:rPr>
              <a:t>Harmonic mean filter</a:t>
            </a:r>
          </a:p>
          <a:p>
            <a:pPr lvl="1" algn="just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可以很好地处理盐噪声</a:t>
            </a:r>
          </a:p>
          <a:p>
            <a:pPr lvl="1" algn="just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但是处理不了胡椒噪声</a:t>
            </a:r>
          </a:p>
          <a:p>
            <a:pPr lvl="1" algn="just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它也适用于其他类型的噪声，比如高斯噪声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algn="just"/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逆谐波均值滤波器 </a:t>
            </a:r>
            <a:r>
              <a:rPr lang="en-US" altLang="zh-CN" dirty="0" err="1">
                <a:latin typeface="宋体" panose="02010600030101010101" pitchFamily="2" charset="-122"/>
              </a:rPr>
              <a:t>Contraharmonic</a:t>
            </a:r>
            <a:r>
              <a:rPr lang="en-US" altLang="zh-CN" dirty="0">
                <a:latin typeface="宋体" panose="02010600030101010101" pitchFamily="2" charset="-122"/>
              </a:rPr>
              <a:t> mean filter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</a:rPr>
              <a:t>对于正</a:t>
            </a:r>
            <a:r>
              <a:rPr lang="en-US" altLang="zh-CN" dirty="0">
                <a:latin typeface="宋体" panose="02010600030101010101" pitchFamily="2" charset="-122"/>
              </a:rPr>
              <a:t>Q</a:t>
            </a:r>
            <a:r>
              <a:rPr lang="zh-CN" altLang="en-US" dirty="0">
                <a:latin typeface="宋体" panose="02010600030101010101" pitchFamily="2" charset="-122"/>
              </a:rPr>
              <a:t>，它消除胡椒噪声</a:t>
            </a: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</a:rPr>
              <a:t>对于负</a:t>
            </a:r>
            <a:r>
              <a:rPr lang="en-US" altLang="zh-CN" dirty="0">
                <a:latin typeface="宋体" panose="02010600030101010101" pitchFamily="2" charset="-122"/>
              </a:rPr>
              <a:t>Q</a:t>
            </a:r>
            <a:r>
              <a:rPr lang="zh-CN" altLang="en-US" dirty="0">
                <a:latin typeface="宋体" panose="02010600030101010101" pitchFamily="2" charset="-122"/>
              </a:rPr>
              <a:t>，它消除了盐噪声</a:t>
            </a: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</a:rPr>
              <a:t>它不能同时做这两件事</a:t>
            </a: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</a:rPr>
              <a:t>如果</a:t>
            </a:r>
            <a:r>
              <a:rPr lang="en-US" altLang="zh-CN" dirty="0">
                <a:latin typeface="宋体" panose="02010600030101010101" pitchFamily="2" charset="-122"/>
              </a:rPr>
              <a:t>Q = 0</a:t>
            </a:r>
            <a:r>
              <a:rPr lang="zh-CN" altLang="en-US" dirty="0">
                <a:latin typeface="宋体" panose="02010600030101010101" pitchFamily="2" charset="-122"/>
              </a:rPr>
              <a:t>，则简化为算术均值滤波器</a:t>
            </a:r>
            <a:r>
              <a:rPr lang="en-US" altLang="zh-CN" dirty="0">
                <a:latin typeface="宋体" panose="02010600030101010101" pitchFamily="2" charset="-122"/>
              </a:rPr>
              <a:t>;</a:t>
            </a:r>
            <a:r>
              <a:rPr lang="zh-CN" altLang="en-US" dirty="0">
                <a:latin typeface="宋体" panose="02010600030101010101" pitchFamily="2" charset="-122"/>
              </a:rPr>
              <a:t>如果</a:t>
            </a:r>
            <a:r>
              <a:rPr lang="en-US" altLang="zh-CN" dirty="0">
                <a:latin typeface="宋体" panose="02010600030101010101" pitchFamily="2" charset="-122"/>
              </a:rPr>
              <a:t>Q = -1</a:t>
            </a:r>
            <a:r>
              <a:rPr lang="zh-CN" altLang="en-US" dirty="0">
                <a:latin typeface="宋体" panose="02010600030101010101" pitchFamily="2" charset="-122"/>
              </a:rPr>
              <a:t>，则化简为谐波均值滤波器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algn="just"/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eaLnBrk="1" hangingPunct="1"/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D15A3B3C-F3CA-4D99-80BC-EF1730456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792645"/>
              </p:ext>
            </p:extLst>
          </p:nvPr>
        </p:nvGraphicFramePr>
        <p:xfrm>
          <a:off x="6172262" y="1371654"/>
          <a:ext cx="2362138" cy="969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9" name="公式" r:id="rId4" imgW="1485720" imgH="609480" progId="Equation.3">
                  <p:embed/>
                </p:oleObj>
              </mc:Choice>
              <mc:Fallback>
                <p:oleObj name="公式" r:id="rId4" imgW="1485720" imgH="609480" progId="Equation.3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D15A3B3C-F3CA-4D99-80BC-EF17304568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62" y="1371654"/>
                        <a:ext cx="2362138" cy="96962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">
            <a:extLst>
              <a:ext uri="{FF2B5EF4-FFF2-40B4-BE49-F238E27FC236}">
                <a16:creationId xmlns:a16="http://schemas.microsoft.com/office/drawing/2014/main" id="{BF258D1D-1071-444C-AED8-C078DE75A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8404" y="4516718"/>
            <a:ext cx="4922838" cy="1325563"/>
          </a:xfrm>
          <a:prstGeom prst="rect">
            <a:avLst/>
          </a:prstGeom>
          <a:solidFill>
            <a:srgbClr val="FFFF99"/>
          </a:solidFill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8FD10B2A-513A-43F2-BA09-E37F539E07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4.3 </a:t>
            </a:r>
            <a:r>
              <a:rPr lang="zh-CN" altLang="en-US" sz="2800">
                <a:latin typeface="宋体"/>
              </a:rPr>
              <a:t>只存在噪声的复原</a:t>
            </a:r>
            <a:r>
              <a:rPr lang="en-US" altLang="zh-CN" sz="2800">
                <a:latin typeface="宋体"/>
              </a:rPr>
              <a:t>-</a:t>
            </a:r>
            <a:r>
              <a:rPr lang="zh-CN" altLang="en-US" sz="2800">
                <a:latin typeface="宋体"/>
              </a:rPr>
              <a:t>空间滤波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5205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24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均值滤波 </a:t>
            </a:r>
            <a:r>
              <a:rPr lang="en-US" altLang="zh-CN" sz="2800" dirty="0"/>
              <a:t>Mean filter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E3B8F3-A03E-475F-934D-52E70C9145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793" y="31623"/>
            <a:ext cx="8888413" cy="6856412"/>
          </a:xfrm>
        </p:spPr>
      </p:pic>
    </p:spTree>
    <p:extLst>
      <p:ext uri="{BB962C8B-B14F-4D97-AF65-F5344CB8AC3E}">
        <p14:creationId xmlns:p14="http://schemas.microsoft.com/office/powerpoint/2010/main" val="88139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25</a:t>
            </a:fld>
            <a:endParaRPr lang="zh-CN" altLang="zh-CN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BDDF323-AB54-4B24-A2FD-F81B690A81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06" y="1066862"/>
            <a:ext cx="8661987" cy="335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5083DC3-C2F9-43E2-AA22-0785FB2EA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4.3 </a:t>
            </a:r>
            <a:r>
              <a:rPr lang="zh-CN" altLang="en-US" sz="2800">
                <a:latin typeface="宋体"/>
              </a:rPr>
              <a:t>只存在噪声的复原</a:t>
            </a:r>
            <a:r>
              <a:rPr lang="en-US" altLang="zh-CN" sz="2800">
                <a:latin typeface="宋体"/>
              </a:rPr>
              <a:t>-</a:t>
            </a:r>
            <a:r>
              <a:rPr lang="zh-CN" altLang="en-US" sz="2800">
                <a:latin typeface="宋体"/>
              </a:rPr>
              <a:t>空间滤波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161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26</a:t>
            </a:fld>
            <a:endParaRPr lang="zh-CN" altLang="zh-CN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注意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一般来说，算术和几何平均滤波器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特别是后者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适合于随机噪声，如高斯噪声或均匀噪声</a:t>
            </a:r>
          </a:p>
          <a:p>
            <a:pPr lvl="1" eaLnBrk="1" hangingPunct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逆变滤波器很适合处理脉冲噪声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(impulse noise)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，但它的缺点是必须知道噪声是暗的还是亮的，以便为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选择合适的符号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004106-C680-47A0-9603-ED9954644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4.3 </a:t>
            </a:r>
            <a:r>
              <a:rPr lang="zh-CN" altLang="en-US" sz="2800">
                <a:latin typeface="宋体"/>
              </a:rPr>
              <a:t>只存在噪声的复原</a:t>
            </a:r>
            <a:r>
              <a:rPr lang="en-US" altLang="zh-CN" sz="2800">
                <a:latin typeface="宋体"/>
              </a:rPr>
              <a:t>-</a:t>
            </a:r>
            <a:r>
              <a:rPr lang="zh-CN" altLang="en-US" sz="2800">
                <a:latin typeface="宋体"/>
              </a:rPr>
              <a:t>空间滤波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429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27</a:t>
            </a:fld>
            <a:endParaRPr lang="zh-CN" altLang="zh-CN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次序统计滤波器 </a:t>
            </a:r>
            <a:r>
              <a:rPr lang="en-US" altLang="zh-CN" dirty="0">
                <a:latin typeface="宋体" panose="02010600030101010101" pitchFamily="2" charset="-122"/>
              </a:rPr>
              <a:t>Order-Statistics Filters</a:t>
            </a:r>
          </a:p>
          <a:p>
            <a:pPr lvl="1" algn="just"/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次序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统计滤波器是空间滤波器，</a:t>
            </a:r>
            <a:r>
              <a:rPr lang="zh-CN" altLang="en-US" u="sng" dirty="0">
                <a:solidFill>
                  <a:srgbClr val="3333FF"/>
                </a:solidFill>
                <a:latin typeface="Arial" panose="020B0604020202020204" pitchFamily="34" charset="0"/>
              </a:rPr>
              <a:t>其响应基于对滤波器所包含的图像区域中的像素进行排序</a:t>
            </a:r>
            <a:r>
              <a:rPr lang="en-US" altLang="zh-CN" u="sng" dirty="0">
                <a:solidFill>
                  <a:srgbClr val="3333FF"/>
                </a:solidFill>
                <a:latin typeface="Arial" panose="020B0604020202020204" pitchFamily="34" charset="0"/>
              </a:rPr>
              <a:t>(</a:t>
            </a:r>
            <a:r>
              <a:rPr lang="zh-CN" altLang="en-US" u="sng" dirty="0">
                <a:solidFill>
                  <a:srgbClr val="3333FF"/>
                </a:solidFill>
                <a:latin typeface="Arial" panose="020B0604020202020204" pitchFamily="34" charset="0"/>
              </a:rPr>
              <a:t>排序</a:t>
            </a:r>
            <a:r>
              <a:rPr lang="en-US" altLang="zh-CN" u="sng" dirty="0">
                <a:solidFill>
                  <a:srgbClr val="3333FF"/>
                </a:solidFill>
                <a:latin typeface="Arial" panose="020B0604020202020204" pitchFamily="34" charset="0"/>
              </a:rPr>
              <a:t>)</a:t>
            </a:r>
            <a:endParaRPr lang="en-US" altLang="zh-CN" b="0" i="0" u="sng" dirty="0">
              <a:solidFill>
                <a:srgbClr val="3333FF"/>
              </a:solidFill>
              <a:effectLst/>
              <a:latin typeface="Arial" panose="020B0604020202020204" pitchFamily="34" charset="0"/>
            </a:endParaRPr>
          </a:p>
          <a:p>
            <a:pPr lvl="1" algn="just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过滤器在任何点上的响应都由排序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结果决定</a:t>
            </a:r>
            <a:endParaRPr lang="en-US" altLang="zh-CN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algn="just"/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中值滤波器 </a:t>
            </a:r>
            <a:r>
              <a:rPr lang="en-US" altLang="zh-CN" dirty="0">
                <a:latin typeface="宋体" panose="02010600030101010101" pitchFamily="2" charset="-122"/>
              </a:rPr>
              <a:t>Median filter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</a:rPr>
              <a:t>顾名思义，中值过滤器用像素附近的灰度值的中值替换像素的值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</a:rPr>
              <a:t>对于双极和单极脉冲噪声，它们都提供了卓越的降噪能力，与类似大小的线性平滑滤波器相比，它们的模糊要少得多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AE5FE026-108C-4D00-B94A-B801F9E55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232581"/>
              </p:ext>
            </p:extLst>
          </p:nvPr>
        </p:nvGraphicFramePr>
        <p:xfrm>
          <a:off x="2724083" y="4343376"/>
          <a:ext cx="3686310" cy="533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3" name="公式" r:id="rId4" imgW="1930320" imgH="279360" progId="Equation.3">
                  <p:embed/>
                </p:oleObj>
              </mc:Choice>
              <mc:Fallback>
                <p:oleObj name="公式" r:id="rId4" imgW="1930320" imgH="279360" progId="Equation.3">
                  <p:embed/>
                  <p:pic>
                    <p:nvPicPr>
                      <p:cNvPr id="13318" name="Object 4">
                        <a:extLst>
                          <a:ext uri="{FF2B5EF4-FFF2-40B4-BE49-F238E27FC236}">
                            <a16:creationId xmlns:a16="http://schemas.microsoft.com/office/drawing/2014/main" id="{EB012101-14AE-488D-A1A0-1D3B6D4D4E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083" y="4343376"/>
                        <a:ext cx="3686310" cy="533386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7EFE90F9-A575-4B3F-A670-8A12DBD3C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4.3 </a:t>
            </a:r>
            <a:r>
              <a:rPr lang="zh-CN" altLang="en-US" sz="2800">
                <a:latin typeface="宋体"/>
              </a:rPr>
              <a:t>只存在噪声的复原</a:t>
            </a:r>
            <a:r>
              <a:rPr lang="en-US" altLang="zh-CN" sz="2800">
                <a:latin typeface="宋体"/>
              </a:rPr>
              <a:t>-</a:t>
            </a:r>
            <a:r>
              <a:rPr lang="zh-CN" altLang="en-US" sz="2800">
                <a:latin typeface="宋体"/>
              </a:rPr>
              <a:t>空间滤波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3516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28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次序统计滤波器 </a:t>
            </a:r>
            <a:r>
              <a:rPr lang="en-US" altLang="zh-CN" sz="2800" dirty="0"/>
              <a:t>Order-Statistics filters</a:t>
            </a:r>
            <a:endParaRPr lang="zh-CN" altLang="en-US" sz="2800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C4A2C9-F307-4FD6-AA50-9601251B0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7A90C65-582B-422D-BA3D-3E3EBD6F2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" y="57150"/>
            <a:ext cx="8878888" cy="685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756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29</a:t>
            </a:fld>
            <a:endParaRPr lang="zh-CN" altLang="zh-CN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latin typeface="宋体" panose="02010600030101010101" pitchFamily="2" charset="-122"/>
              </a:rPr>
              <a:t>最大最小滤波器 </a:t>
            </a:r>
            <a:r>
              <a:rPr lang="en-US" altLang="zh-CN" sz="2400" dirty="0">
                <a:latin typeface="宋体" panose="02010600030101010101" pitchFamily="2" charset="-122"/>
              </a:rPr>
              <a:t>Max and min filters</a:t>
            </a:r>
          </a:p>
          <a:p>
            <a:pPr lvl="1" algn="just"/>
            <a:r>
              <a:rPr lang="zh-CN" altLang="en-US" sz="2000">
                <a:solidFill>
                  <a:srgbClr val="333333"/>
                </a:solidFill>
                <a:latin typeface="Arial" panose="020B0604020202020204" pitchFamily="34" charset="0"/>
              </a:rPr>
              <a:t>最大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过滤器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去除胡椒噪声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algn="just"/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algn="just"/>
            <a:endParaRPr lang="en-US" altLang="zh-CN" sz="200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algn="just"/>
            <a:endParaRPr lang="zh-CN" altLang="en-US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algn="just"/>
            <a:r>
              <a:rPr lang="zh-CN" altLang="en-US" sz="2000">
                <a:solidFill>
                  <a:srgbClr val="333333"/>
                </a:solidFill>
                <a:latin typeface="Arial" panose="020B0604020202020204" pitchFamily="34" charset="0"/>
              </a:rPr>
              <a:t>最小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滤波器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去除盐噪声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471487" lvl="1" indent="0" algn="just">
              <a:buNone/>
            </a:pP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471487" lvl="1" indent="0" algn="just">
              <a:buNone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AE5FE026-108C-4D00-B94A-B801F9E55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504315"/>
              </p:ext>
            </p:extLst>
          </p:nvPr>
        </p:nvGraphicFramePr>
        <p:xfrm>
          <a:off x="3296614" y="2085165"/>
          <a:ext cx="2540624" cy="592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" name="公式" r:id="rId4" imgW="1473120" imgH="342720" progId="Equation.3">
                  <p:embed/>
                </p:oleObj>
              </mc:Choice>
              <mc:Fallback>
                <p:oleObj name="公式" r:id="rId4" imgW="1473120" imgH="342720" progId="Equation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AE5FE026-108C-4D00-B94A-B801F9E55F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6614" y="2085165"/>
                        <a:ext cx="2540624" cy="59214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A6AC8B2-E349-4E5B-A6EC-94F21A07D8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849433"/>
              </p:ext>
            </p:extLst>
          </p:nvPr>
        </p:nvGraphicFramePr>
        <p:xfrm>
          <a:off x="3296614" y="3620278"/>
          <a:ext cx="25400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7" name="公式" r:id="rId6" imgW="1473120" imgH="330120" progId="Equation.3">
                  <p:embed/>
                </p:oleObj>
              </mc:Choice>
              <mc:Fallback>
                <p:oleObj name="公式" r:id="rId6" imgW="1473120" imgH="330120" progId="Equation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AE5FE026-108C-4D00-B94A-B801F9E55F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6614" y="3620278"/>
                        <a:ext cx="2540000" cy="5699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5C11CDD5-E139-4857-B346-057D85741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宋体"/>
                <a:ea typeface="宋体"/>
                <a:cs typeface="+mj-cs"/>
              </a:rPr>
              <a:t>4.3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宋体"/>
                <a:ea typeface="宋体"/>
                <a:cs typeface="+mj-cs"/>
              </a:rPr>
              <a:t>只存在噪声的复原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宋体"/>
                <a:ea typeface="宋体"/>
                <a:cs typeface="+mj-cs"/>
              </a:rPr>
              <a:t>-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宋体"/>
                <a:ea typeface="宋体"/>
                <a:cs typeface="+mj-cs"/>
              </a:rPr>
              <a:t>空间滤波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342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3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cs typeface="Arial" panose="020B0604020202020204" pitchFamily="34" charset="0"/>
              </a:rPr>
              <a:t>退化的图像表示为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en-US" altLang="zh-TW" sz="2400">
                <a:cs typeface="Arial" panose="020B0604020202020204" pitchFamily="34" charset="0"/>
              </a:rPr>
              <a:t> </a:t>
            </a:r>
          </a:p>
          <a:p>
            <a:pPr marL="0" indent="0" eaLnBrk="1" hangingPunct="1">
              <a:buNone/>
            </a:pPr>
            <a:endParaRPr lang="en-US" altLang="zh-TW" sz="2400"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endParaRPr lang="en-US" altLang="zh-TW" sz="2400" dirty="0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000" i="1" dirty="0">
                <a:latin typeface="Times New Roman" panose="02020603050405020304" pitchFamily="18" charset="0"/>
                <a:cs typeface="Arial" panose="020B0604020202020204" pitchFamily="34" charset="0"/>
              </a:rPr>
              <a:t>h </a:t>
            </a:r>
            <a:r>
              <a:rPr lang="en-US" altLang="zh-CN" sz="2000" dirty="0"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en-US" altLang="zh-CN" sz="2000" dirty="0">
                <a:cs typeface="Arial" panose="020B0604020202020204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n-US" altLang="zh-CN" sz="2000" dirty="0">
                <a:cs typeface="Arial" panose="020B0604020202020204" pitchFamily="34" charset="0"/>
              </a:rPr>
              <a:t>) </a:t>
            </a:r>
            <a:r>
              <a:rPr lang="zh-CN" altLang="en-US" sz="2000" dirty="0">
                <a:cs typeface="Arial" panose="020B0604020202020204" pitchFamily="34" charset="0"/>
              </a:rPr>
              <a:t>是退化函数的空间表示</a:t>
            </a:r>
            <a:endParaRPr lang="en-US" altLang="zh-CN" sz="2000" dirty="0"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zh-CN" sz="2000" i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Arial" panose="020B0604020202020204" pitchFamily="34" charset="0"/>
              </a:rPr>
              <a:t>η </a:t>
            </a:r>
            <a:r>
              <a:rPr lang="en-US" altLang="zh-CN" sz="2000" dirty="0"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en-US" altLang="zh-CN" sz="2000" dirty="0">
                <a:cs typeface="Arial" panose="020B0604020202020204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n-US" altLang="zh-CN" sz="2000" dirty="0">
                <a:cs typeface="Arial" panose="020B0604020202020204" pitchFamily="34" charset="0"/>
              </a:rPr>
              <a:t>) </a:t>
            </a:r>
            <a:r>
              <a:rPr lang="zh-CN" altLang="en-US" sz="2000" dirty="0">
                <a:cs typeface="Arial" panose="020B0604020202020204" pitchFamily="34" charset="0"/>
              </a:rPr>
              <a:t>加性噪声术语</a:t>
            </a:r>
            <a:endParaRPr lang="en-US" altLang="zh-CN" sz="2000" dirty="0"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cs typeface="Arial" panose="020B0604020202020204" pitchFamily="34" charset="0"/>
              </a:rPr>
              <a:t>复原的目标是获得原始图像</a:t>
            </a:r>
            <a:r>
              <a:rPr lang="zh-CN" altLang="en-US" sz="2000">
                <a:cs typeface="Arial" panose="020B0604020202020204" pitchFamily="34" charset="0"/>
              </a:rPr>
              <a:t>的          估计</a:t>
            </a:r>
            <a:endParaRPr lang="en-US" altLang="zh-TW" sz="2400" dirty="0"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>
                <a:cs typeface="Arial" panose="020B0604020202020204" pitchFamily="34" charset="0"/>
              </a:rPr>
              <a:t>频域模型</a:t>
            </a:r>
            <a:r>
              <a:rPr lang="en-US" altLang="zh-CN" sz="1800">
                <a:latin typeface="Times New Roman" panose="02020603050405020304" pitchFamily="18" charset="0"/>
              </a:rPr>
              <a:t>:</a:t>
            </a:r>
            <a:endParaRPr lang="en-US" altLang="zh-CN" sz="1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155" name="Object 11">
            <a:extLst>
              <a:ext uri="{FF2B5EF4-FFF2-40B4-BE49-F238E27FC236}">
                <a16:creationId xmlns:a16="http://schemas.microsoft.com/office/drawing/2014/main" id="{CB6AA71C-E8B1-4490-A8D1-ED8A6BC7A8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717473"/>
              </p:ext>
            </p:extLst>
          </p:nvPr>
        </p:nvGraphicFramePr>
        <p:xfrm>
          <a:off x="2094706" y="1866920"/>
          <a:ext cx="4838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" name="公式" r:id="rId4" imgW="2120760" imgH="203040" progId="Equation.3">
                  <p:embed/>
                </p:oleObj>
              </mc:Choice>
              <mc:Fallback>
                <p:oleObj name="公式" r:id="rId4" imgW="2120760" imgH="203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4706" y="1866920"/>
                        <a:ext cx="4838700" cy="4603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>
            <a:extLst>
              <a:ext uri="{FF2B5EF4-FFF2-40B4-BE49-F238E27FC236}">
                <a16:creationId xmlns:a16="http://schemas.microsoft.com/office/drawing/2014/main" id="{E990E2C2-97CC-41E3-9A91-B38CBB94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/>
              <a:t>4.1 </a:t>
            </a:r>
            <a:r>
              <a:rPr lang="zh-CN" altLang="en-US" sz="2800" dirty="0"/>
              <a:t>图像退化</a:t>
            </a:r>
            <a:r>
              <a:rPr lang="en-US" altLang="zh-CN" sz="2800" dirty="0"/>
              <a:t>/</a:t>
            </a:r>
            <a:r>
              <a:rPr lang="zh-CN" altLang="en-US" sz="2800" dirty="0"/>
              <a:t>复原过程</a:t>
            </a:r>
            <a:r>
              <a:rPr lang="zh-CN" altLang="en-US" sz="2800"/>
              <a:t>的模型</a:t>
            </a:r>
            <a:endParaRPr lang="en-US" altLang="zh-CN" sz="2800" dirty="0">
              <a:latin typeface="+mj-ea"/>
              <a:cs typeface="Arial" panose="020B0604020202020204" pitchFamily="34" charset="0"/>
            </a:endParaRPr>
          </a:p>
        </p:txBody>
      </p:sp>
      <p:graphicFrame>
        <p:nvGraphicFramePr>
          <p:cNvPr id="19" name="Object 5">
            <a:extLst>
              <a:ext uri="{FF2B5EF4-FFF2-40B4-BE49-F238E27FC236}">
                <a16:creationId xmlns:a16="http://schemas.microsoft.com/office/drawing/2014/main" id="{903B0C36-F87B-4A54-89DA-584792FAED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476752"/>
              </p:ext>
            </p:extLst>
          </p:nvPr>
        </p:nvGraphicFramePr>
        <p:xfrm>
          <a:off x="4876792" y="3505198"/>
          <a:ext cx="788988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" name="公式" r:id="rId6" imgW="507960" imgH="279360" progId="Equation.3">
                  <p:embed/>
                </p:oleObj>
              </mc:Choice>
              <mc:Fallback>
                <p:oleObj name="公式" r:id="rId6" imgW="507960" imgH="279360" progId="Equation.3">
                  <p:embed/>
                  <p:pic>
                    <p:nvPicPr>
                      <p:cNvPr id="644101" name="Object 5">
                        <a:extLst>
                          <a:ext uri="{FF2B5EF4-FFF2-40B4-BE49-F238E27FC236}">
                            <a16:creationId xmlns:a16="http://schemas.microsoft.com/office/drawing/2014/main" id="{C9DC2C76-4A87-4F13-829E-241A5A3293F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792" y="3505198"/>
                        <a:ext cx="788988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1">
            <a:extLst>
              <a:ext uri="{FF2B5EF4-FFF2-40B4-BE49-F238E27FC236}">
                <a16:creationId xmlns:a16="http://schemas.microsoft.com/office/drawing/2014/main" id="{7F4569A3-BEDF-4700-9302-FDAEC89EB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208750"/>
              </p:ext>
            </p:extLst>
          </p:nvPr>
        </p:nvGraphicFramePr>
        <p:xfrm>
          <a:off x="2210593" y="4648168"/>
          <a:ext cx="472281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" name="公式" r:id="rId8" imgW="2070000" imgH="203040" progId="Equation.3">
                  <p:embed/>
                </p:oleObj>
              </mc:Choice>
              <mc:Fallback>
                <p:oleObj name="公式" r:id="rId8" imgW="2070000" imgH="203040" progId="Equation.3">
                  <p:embed/>
                  <p:pic>
                    <p:nvPicPr>
                      <p:cNvPr id="6155" name="Object 11">
                        <a:extLst>
                          <a:ext uri="{FF2B5EF4-FFF2-40B4-BE49-F238E27FC236}">
                            <a16:creationId xmlns:a16="http://schemas.microsoft.com/office/drawing/2014/main" id="{CB6AA71C-E8B1-4490-A8D1-ED8A6BC7A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0593" y="4648168"/>
                        <a:ext cx="4722813" cy="4603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30</a:t>
            </a:fld>
            <a:endParaRPr lang="zh-CN" altLang="zh-CN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118F658-464A-418C-88A7-6A395399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1" y="1143000"/>
            <a:ext cx="8069625" cy="3124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C16337BE-4FBB-4D2C-A6AB-519566231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4.3 </a:t>
            </a:r>
            <a:r>
              <a:rPr lang="zh-CN" altLang="en-US" sz="2800">
                <a:latin typeface="宋体"/>
              </a:rPr>
              <a:t>只存在噪声的复原</a:t>
            </a:r>
            <a:r>
              <a:rPr lang="en-US" altLang="zh-CN" sz="2800">
                <a:latin typeface="宋体"/>
              </a:rPr>
              <a:t>-</a:t>
            </a:r>
            <a:r>
              <a:rPr lang="zh-CN" altLang="en-US" sz="2800">
                <a:latin typeface="宋体"/>
              </a:rPr>
              <a:t>空间滤波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183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31</a:t>
            </a:fld>
            <a:endParaRPr lang="zh-CN" altLang="zh-CN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7815162" cy="495300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宋体" panose="02010600030101010101" pitchFamily="2" charset="-122"/>
              </a:rPr>
              <a:t>阿尔法均值滤波器 </a:t>
            </a:r>
            <a:r>
              <a:rPr lang="en-US" altLang="zh-CN" sz="2400" dirty="0">
                <a:latin typeface="宋体" panose="02010600030101010101" pitchFamily="2" charset="-122"/>
              </a:rPr>
              <a:t>Alpha-trimmed mean filter </a:t>
            </a: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lvl="1" algn="just"/>
            <a:endParaRPr lang="en-US" altLang="zh-CN">
              <a:solidFill>
                <a:srgbClr val="333333"/>
              </a:solidFill>
              <a:latin typeface="宋体" panose="02010600030101010101" pitchFamily="2" charset="-122"/>
            </a:endParaRPr>
          </a:p>
          <a:p>
            <a:pPr lvl="1" algn="just"/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</a:endParaRPr>
          </a:p>
          <a:p>
            <a:pPr lvl="1" algn="just"/>
            <a:r>
              <a:rPr lang="zh-CN" altLang="en-US" sz="2000">
                <a:solidFill>
                  <a:srgbClr val="333333"/>
                </a:solidFill>
                <a:latin typeface="Arial" panose="020B0604020202020204" pitchFamily="34" charset="0"/>
              </a:rPr>
              <a:t>删除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了</a:t>
            </a:r>
            <a:r>
              <a:rPr lang="en-US" altLang="zh-CN" sz="2000" dirty="0" err="1">
                <a:latin typeface="Times New Roman" panose="02020603050405020304" pitchFamily="18" charset="0"/>
              </a:rPr>
              <a:t>S</a:t>
            </a:r>
            <a:r>
              <a:rPr lang="en-US" altLang="zh-CN" sz="2000" baseline="-25000" dirty="0" err="1">
                <a:latin typeface="Times New Roman" panose="02020603050405020304" pitchFamily="18" charset="0"/>
              </a:rPr>
              <a:t>xy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中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g(s, t)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d/2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最低和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d/2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最高的灰度值，剩余</a:t>
            </a:r>
            <a:r>
              <a:rPr lang="en-US" altLang="zh-CN" sz="2000" i="1" dirty="0" err="1">
                <a:solidFill>
                  <a:srgbClr val="333333"/>
                </a:solidFill>
                <a:latin typeface="Arial" panose="020B0604020202020204" pitchFamily="34" charset="0"/>
              </a:rPr>
              <a:t>mn</a:t>
            </a:r>
            <a:r>
              <a:rPr lang="en-US" altLang="zh-CN" sz="2000" i="1" dirty="0">
                <a:solidFill>
                  <a:srgbClr val="333333"/>
                </a:solidFill>
                <a:latin typeface="Arial" panose="020B0604020202020204" pitchFamily="34" charset="0"/>
              </a:rPr>
              <a:t>-d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像素</a:t>
            </a:r>
          </a:p>
          <a:p>
            <a:pPr lvl="1" algn="just"/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d=0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，算术平均滤波器</a:t>
            </a:r>
          </a:p>
          <a:p>
            <a:pPr lvl="1" algn="just"/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d = (mn-1) / 2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，中值滤波器。</a:t>
            </a:r>
          </a:p>
          <a:p>
            <a:pPr lvl="1" algn="just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其他值时，用于涉及多种类型噪音的情况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AE5FE026-108C-4D00-B94A-B801F9E55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965024"/>
              </p:ext>
            </p:extLst>
          </p:nvPr>
        </p:nvGraphicFramePr>
        <p:xfrm>
          <a:off x="3148806" y="1981238"/>
          <a:ext cx="284638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1" name="公式" r:id="rId4" imgW="1650960" imgH="457200" progId="Equation.3">
                  <p:embed/>
                </p:oleObj>
              </mc:Choice>
              <mc:Fallback>
                <p:oleObj name="公式" r:id="rId4" imgW="1650960" imgH="457200" progId="Equation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AE5FE026-108C-4D00-B94A-B801F9E55F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806" y="1981238"/>
                        <a:ext cx="2846387" cy="7889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B385E888-A364-442A-8DD5-7EE559C7F5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4.3 </a:t>
            </a:r>
            <a:r>
              <a:rPr lang="zh-CN" altLang="en-US" sz="2800">
                <a:latin typeface="宋体"/>
              </a:rPr>
              <a:t>只存在噪声的复原</a:t>
            </a:r>
            <a:r>
              <a:rPr lang="en-US" altLang="zh-CN" sz="2800">
                <a:latin typeface="宋体"/>
              </a:rPr>
              <a:t>-</a:t>
            </a:r>
            <a:r>
              <a:rPr lang="zh-CN" altLang="en-US" sz="2800">
                <a:latin typeface="宋体"/>
              </a:rPr>
              <a:t>空间滤波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4013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32</a:t>
            </a:fld>
            <a:endParaRPr lang="zh-CN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9DCBA-2A3B-46FD-B89D-846E861F5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19258"/>
            <a:ext cx="3744912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8">
            <a:extLst>
              <a:ext uri="{FF2B5EF4-FFF2-40B4-BE49-F238E27FC236}">
                <a16:creationId xmlns:a16="http://schemas.microsoft.com/office/drawing/2014/main" id="{0FA75E31-9601-47B9-935C-F0A5FEBBE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435158"/>
            <a:ext cx="7207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a b         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c 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e f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2FF46A6-4379-4F4D-8AA1-57630A870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1651058"/>
            <a:ext cx="2663825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/>
              <a:t>Figure 5.12 (a) image corrupted by additive uniform noise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800"/>
              <a:t>(b) Image additionally corrupted by additive salt-and-pepper noise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800"/>
              <a:t>(c) 5×5 mask arithmetic mean filter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800"/>
              <a:t>(d) Geometric mean filter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800"/>
              <a:t>(e) Median filter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800"/>
              <a:t>(f) alpha-trimmed mean filter  with d=5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7EE2475-63EF-474B-8B1E-71E455C5C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4.3 </a:t>
            </a:r>
            <a:r>
              <a:rPr lang="zh-CN" altLang="en-US" sz="2800">
                <a:latin typeface="宋体"/>
              </a:rPr>
              <a:t>只存在噪声的复原</a:t>
            </a:r>
            <a:r>
              <a:rPr lang="en-US" altLang="zh-CN" sz="2800">
                <a:latin typeface="宋体"/>
              </a:rPr>
              <a:t>-</a:t>
            </a:r>
            <a:r>
              <a:rPr lang="zh-CN" altLang="en-US" sz="2800">
                <a:latin typeface="宋体"/>
              </a:rPr>
              <a:t>空间滤波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4304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33</a:t>
            </a:fld>
            <a:endParaRPr lang="zh-CN" altLang="zh-CN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8119954" cy="495300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宋体" panose="02010600030101010101" pitchFamily="2" charset="-122"/>
              </a:rPr>
              <a:t>自适应滤波器 </a:t>
            </a:r>
            <a:r>
              <a:rPr lang="en-US" altLang="zh-CN" sz="2400" dirty="0">
                <a:latin typeface="宋体" panose="02010600030101010101" pitchFamily="2" charset="-122"/>
              </a:rPr>
              <a:t>Adaptive Filters</a:t>
            </a:r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</a:endParaRPr>
          </a:p>
          <a:p>
            <a:pPr lvl="1" algn="just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其行为会根据过滤器区域内图像的统计特征而改变，该区域由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m×n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矩形窗口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S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xy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定义</a:t>
            </a:r>
          </a:p>
          <a:p>
            <a:pPr lvl="1" algn="just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优于目前讨论的滤波器的性能</a:t>
            </a:r>
          </a:p>
          <a:p>
            <a:pPr lvl="1" algn="just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为了提高滤波能力所付出的代价是增加了滤波器</a:t>
            </a:r>
            <a:r>
              <a:rPr lang="zh-CN" altLang="en-US" sz="2000">
                <a:solidFill>
                  <a:srgbClr val="333333"/>
                </a:solidFill>
                <a:latin typeface="Arial" panose="020B0604020202020204" pitchFamily="34" charset="0"/>
              </a:rPr>
              <a:t>的复杂性</a:t>
            </a:r>
            <a:endParaRPr lang="en-US" altLang="zh-CN" sz="200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algn="just"/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两个简单的自适应滤波器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自适应，局部降噪滤波器 </a:t>
            </a:r>
            <a:r>
              <a:rPr lang="fr-FR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adaptive, local noise reduction filter</a:t>
            </a:r>
            <a:endParaRPr lang="zh-CN" altLang="en-US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自适应中值滤波 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adaptive median filter</a:t>
            </a:r>
          </a:p>
          <a:p>
            <a:pPr lvl="2" algn="just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其行为会根据过滤器区域内图像的统计特征而改变，该区域由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m×n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矩形窗口</a:t>
            </a:r>
            <a:r>
              <a:rPr lang="en-US" altLang="zh-CN" sz="2000" b="1" i="1" dirty="0" err="1">
                <a:latin typeface="Times New Roman" panose="02020603050405020304" pitchFamily="18" charset="0"/>
              </a:rPr>
              <a:t>S</a:t>
            </a:r>
            <a:r>
              <a:rPr lang="en-US" altLang="zh-CN" sz="2000" b="1" i="1" baseline="-25000" dirty="0" err="1">
                <a:latin typeface="Times New Roman" panose="02020603050405020304" pitchFamily="18" charset="0"/>
              </a:rPr>
              <a:t>xy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定义</a:t>
            </a:r>
          </a:p>
          <a:p>
            <a:pPr lvl="1" algn="just"/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3730C6C-0A87-485D-87E6-3551DD997E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4.3 </a:t>
            </a:r>
            <a:r>
              <a:rPr lang="zh-CN" altLang="en-US" sz="2800">
                <a:latin typeface="宋体"/>
              </a:rPr>
              <a:t>只存在噪声的复原</a:t>
            </a:r>
            <a:r>
              <a:rPr lang="en-US" altLang="zh-CN" sz="2800">
                <a:latin typeface="宋体"/>
              </a:rPr>
              <a:t>-</a:t>
            </a:r>
            <a:r>
              <a:rPr lang="zh-CN" altLang="en-US" sz="2800">
                <a:latin typeface="宋体"/>
              </a:rPr>
              <a:t>空间滤波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6617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34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自适应局部</a:t>
            </a:r>
            <a:r>
              <a:rPr lang="zh-CN" altLang="en-US" dirty="0"/>
              <a:t>降</a:t>
            </a:r>
            <a:r>
              <a:rPr lang="zh-CN" altLang="en-US"/>
              <a:t>噪滤波器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6738" y="1219258"/>
                <a:ext cx="8196152" cy="4953000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滤波器在区域中心的任意点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en-US" altLang="zh-CN" sz="2400" dirty="0" err="1">
                    <a:solidFill>
                      <a:schemeClr val="tx1"/>
                    </a:solidFill>
                    <a:latin typeface="宋体" panose="02010600030101010101" pitchFamily="2" charset="-122"/>
                  </a:rPr>
                  <a:t>x,y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的响应基于四个量</a:t>
                </a:r>
                <a:endParaRPr lang="en-US" altLang="zh-CN" sz="24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lvl="1" algn="just"/>
                <a:r>
                  <a:rPr lang="en-US" altLang="zh-C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(a) g(</a:t>
                </a:r>
                <a:r>
                  <a:rPr lang="en-US" altLang="zh-CN" dirty="0" err="1">
                    <a:solidFill>
                      <a:srgbClr val="333333"/>
                    </a:solidFill>
                    <a:latin typeface="Arial" panose="020B0604020202020204" pitchFamily="34" charset="0"/>
                  </a:rPr>
                  <a:t>x,</a:t>
                </a:r>
                <a:r>
                  <a:rPr lang="en-US" altLang="zh-CN" err="1">
                    <a:solidFill>
                      <a:srgbClr val="333333"/>
                    </a:solidFill>
                    <a:latin typeface="Arial" panose="020B0604020202020204" pitchFamily="34" charset="0"/>
                  </a:rPr>
                  <a:t>y</a:t>
                </a:r>
                <a:r>
                  <a:rPr lang="en-US" altLang="zh-CN">
                    <a:solidFill>
                      <a:srgbClr val="333333"/>
                    </a:solidFill>
                    <a:latin typeface="Arial" panose="020B0604020202020204" pitchFamily="34" charset="0"/>
                  </a:rPr>
                  <a:t>)</a:t>
                </a:r>
                <a:r>
                  <a:rPr lang="zh-CN" altLang="en-US">
                    <a:solidFill>
                      <a:srgbClr val="333333"/>
                    </a:solidFill>
                    <a:latin typeface="Arial" panose="020B0604020202020204" pitchFamily="34" charset="0"/>
                  </a:rPr>
                  <a:t>：有</a:t>
                </a:r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噪声图像在</a:t>
                </a:r>
                <a:r>
                  <a:rPr lang="en-US" altLang="zh-C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(x, y)</a:t>
                </a:r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处的值</a:t>
                </a:r>
              </a:p>
              <a:p>
                <a:pPr lvl="1" algn="just"/>
                <a:r>
                  <a:rPr lang="en-US" altLang="zh-C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(b</a:t>
                </a:r>
                <a:r>
                  <a:rPr lang="en-US" altLang="zh-CN">
                    <a:solidFill>
                      <a:srgbClr val="333333"/>
                    </a:solidFill>
                    <a:latin typeface="Arial" panose="020B0604020202020204" pitchFamily="34" charset="0"/>
                  </a:rPr>
                  <a:t>)          </a:t>
                </a:r>
                <a:r>
                  <a:rPr lang="zh-CN" altLang="en-US">
                    <a:solidFill>
                      <a:srgbClr val="333333"/>
                    </a:solidFill>
                    <a:latin typeface="Arial" panose="020B0604020202020204" pitchFamily="34" charset="0"/>
                  </a:rPr>
                  <a:t>：污染</a:t>
                </a:r>
                <a:r>
                  <a:rPr lang="en-US" altLang="zh-CN">
                    <a:solidFill>
                      <a:srgbClr val="333333"/>
                    </a:solidFill>
                    <a:latin typeface="Arial" panose="020B0604020202020204" pitchFamily="34" charset="0"/>
                  </a:rPr>
                  <a:t>f</a:t>
                </a:r>
                <a:r>
                  <a:rPr lang="en-US" altLang="zh-C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en-US" altLang="zh-CN" dirty="0" err="1">
                    <a:solidFill>
                      <a:srgbClr val="333333"/>
                    </a:solidFill>
                    <a:latin typeface="Arial" panose="020B0604020202020204" pitchFamily="34" charset="0"/>
                  </a:rPr>
                  <a:t>x,y</a:t>
                </a:r>
                <a:r>
                  <a:rPr lang="en-US" altLang="zh-C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)</a:t>
                </a:r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形成</a:t>
                </a:r>
                <a:r>
                  <a:rPr lang="en-US" altLang="zh-C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g(</a:t>
                </a:r>
                <a:r>
                  <a:rPr lang="en-US" altLang="zh-CN" dirty="0" err="1">
                    <a:solidFill>
                      <a:srgbClr val="333333"/>
                    </a:solidFill>
                    <a:latin typeface="Arial" panose="020B0604020202020204" pitchFamily="34" charset="0"/>
                  </a:rPr>
                  <a:t>x,y</a:t>
                </a:r>
                <a:r>
                  <a:rPr lang="en-US" altLang="zh-C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)</a:t>
                </a:r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的噪声的方差</a:t>
                </a:r>
              </a:p>
              <a:p>
                <a:pPr lvl="1" algn="just"/>
                <a:r>
                  <a:rPr lang="en-US" altLang="zh-C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(c</a:t>
                </a:r>
                <a:r>
                  <a:rPr lang="en-US" altLang="zh-CN">
                    <a:solidFill>
                      <a:srgbClr val="333333"/>
                    </a:solidFill>
                    <a:latin typeface="Arial" panose="020B0604020202020204" pitchFamily="34" charset="0"/>
                  </a:rPr>
                  <a:t>)  </a:t>
                </a:r>
                <a:r>
                  <a:rPr lang="en-US" altLang="zh-CN" sz="2000" b="0" i="1" u="none" strike="noStrike" kern="1200" baseline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r>
                  <a:rPr lang="en-US" altLang="zh-CN" sz="2000" b="0" i="1" u="none" strike="noStrike" kern="1200" baseline="-250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lang="en-US" altLang="zh-CN">
                    <a:solidFill>
                      <a:srgbClr val="333333"/>
                    </a:solidFill>
                    <a:latin typeface="Arial" panose="020B0604020202020204" pitchFamily="34" charset="0"/>
                  </a:rPr>
                  <a:t>    </a:t>
                </a:r>
                <a:r>
                  <a:rPr lang="zh-CN" altLang="en-US">
                    <a:solidFill>
                      <a:srgbClr val="333333"/>
                    </a:solidFill>
                    <a:latin typeface="Arial" panose="020B0604020202020204" pitchFamily="34" charset="0"/>
                  </a:rPr>
                  <a:t>：</a:t>
                </a:r>
                <a:r>
                  <a:rPr lang="en-US" altLang="zh-CN" sz="2000" b="0" i="0" u="none" strike="noStrike" kern="1200" baseline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en-US" altLang="zh-CN" sz="2000" b="0" i="0" u="none" strike="noStrike" kern="1200" baseline="-250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xy</a:t>
                </a:r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中像素的局部均值</a:t>
                </a:r>
              </a:p>
              <a:p>
                <a:pPr lvl="1" algn="just"/>
                <a:r>
                  <a:rPr lang="en-US" altLang="zh-C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(d</a:t>
                </a:r>
                <a:r>
                  <a:rPr lang="en-US" altLang="zh-CN">
                    <a:solidFill>
                      <a:srgbClr val="333333"/>
                    </a:solidFill>
                    <a:latin typeface="Arial" panose="020B0604020202020204" pitchFamily="34" charset="0"/>
                  </a:rPr>
                  <a:t>)          </a:t>
                </a:r>
                <a:r>
                  <a:rPr lang="zh-CN" altLang="en-US">
                    <a:solidFill>
                      <a:srgbClr val="333333"/>
                    </a:solidFill>
                    <a:latin typeface="Arial" panose="020B0604020202020204" pitchFamily="34" charset="0"/>
                  </a:rPr>
                  <a:t>：为</a:t>
                </a:r>
                <a:r>
                  <a:rPr lang="en-US" altLang="zh-CN" sz="1800" b="0" i="0" u="none" strike="noStrike" kern="1200" baseline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en-US" altLang="zh-CN" sz="1800" b="0" i="0" u="none" strike="noStrike" kern="12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xy</a:t>
                </a:r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中像素的</a:t>
                </a:r>
                <a:r>
                  <a:rPr lang="zh-CN" altLang="en-US">
                    <a:solidFill>
                      <a:srgbClr val="333333"/>
                    </a:solidFill>
                    <a:latin typeface="Arial" panose="020B0604020202020204" pitchFamily="34" charset="0"/>
                  </a:rPr>
                  <a:t>局部方差。</a:t>
                </a:r>
                <a:endParaRPr lang="en-US" altLang="zh-CN">
                  <a:latin typeface="宋体" panose="02010600030101010101" pitchFamily="2" charset="-122"/>
                </a:endParaRPr>
              </a:p>
              <a:p>
                <a:pPr lvl="1" algn="just"/>
                <a:endParaRPr lang="en-US" altLang="zh-CN" dirty="0"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滤波器的行为</a:t>
                </a: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lvl="1" algn="just"/>
                <a:r>
                  <a:rPr lang="en-US" altLang="zh-CN" dirty="0">
                    <a:latin typeface="宋体" panose="02010600030101010101" pitchFamily="2" charset="-122"/>
                  </a:rPr>
                  <a:t>(1</a:t>
                </a:r>
                <a:r>
                  <a:rPr lang="en-US" altLang="zh-CN">
                    <a:latin typeface="宋体" panose="02010600030101010101" pitchFamily="2" charset="-122"/>
                  </a:rPr>
                  <a:t>)</a:t>
                </a:r>
                <a:r>
                  <a:rPr lang="zh-CN" altLang="en-US">
                    <a:latin typeface="宋体" panose="02010600030101010101" pitchFamily="2" charset="-122"/>
                  </a:rPr>
                  <a:t>如果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>
                    <a:latin typeface="宋体" panose="02010600030101010101" pitchFamily="2" charset="-122"/>
                  </a:rPr>
                  <a:t>是零，则滤波器</a:t>
                </a:r>
                <a:r>
                  <a:rPr lang="zh-CN" altLang="en-US" dirty="0">
                    <a:latin typeface="宋体" panose="02010600030101010101" pitchFamily="2" charset="-122"/>
                  </a:rPr>
                  <a:t>应该简单地返回</a:t>
                </a:r>
                <a:r>
                  <a:rPr lang="en-US" altLang="zh-CN" dirty="0">
                    <a:latin typeface="宋体" panose="02010600030101010101" pitchFamily="2" charset="-122"/>
                  </a:rPr>
                  <a:t>g(</a:t>
                </a:r>
                <a:r>
                  <a:rPr lang="en-US" altLang="zh-CN" dirty="0" err="1">
                    <a:latin typeface="宋体" panose="02010600030101010101" pitchFamily="2" charset="-122"/>
                  </a:rPr>
                  <a:t>x,y</a:t>
                </a:r>
                <a:r>
                  <a:rPr lang="en-US" altLang="zh-CN" dirty="0">
                    <a:latin typeface="宋体" panose="02010600030101010101" pitchFamily="2" charset="-122"/>
                  </a:rPr>
                  <a:t>)</a:t>
                </a:r>
                <a:r>
                  <a:rPr lang="zh-CN" altLang="en-US" dirty="0">
                    <a:latin typeface="宋体" panose="02010600030101010101" pitchFamily="2" charset="-122"/>
                  </a:rPr>
                  <a:t>。</a:t>
                </a:r>
              </a:p>
              <a:p>
                <a:pPr lvl="1" algn="just"/>
                <a:r>
                  <a:rPr lang="en-US" altLang="zh-CN">
                    <a:latin typeface="宋体" panose="02010600030101010101" pitchFamily="2" charset="-122"/>
                  </a:rPr>
                  <a:t>(</a:t>
                </a:r>
                <a:r>
                  <a:rPr lang="en-US" altLang="zh-CN" dirty="0">
                    <a:latin typeface="宋体" panose="02010600030101010101" pitchFamily="2" charset="-122"/>
                  </a:rPr>
                  <a:t>2)</a:t>
                </a:r>
                <a:r>
                  <a:rPr lang="zh-CN" altLang="en-US" dirty="0">
                    <a:latin typeface="宋体" panose="02010600030101010101" pitchFamily="2" charset="-122"/>
                  </a:rPr>
                  <a:t>如果</a:t>
                </a:r>
                <a:r>
                  <a:rPr lang="zh-CN" altLang="en-US">
                    <a:latin typeface="宋体" panose="02010600030101010101" pitchFamily="2" charset="-122"/>
                  </a:rPr>
                  <a:t>局部方差与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>
                    <a:latin typeface="宋体" panose="02010600030101010101" pitchFamily="2" charset="-122"/>
                  </a:rPr>
                  <a:t>是高度相关的，则滤波器返回</a:t>
                </a:r>
                <a:r>
                  <a:rPr lang="en-US" altLang="zh-CN">
                    <a:latin typeface="宋体" panose="02010600030101010101" pitchFamily="2" charset="-122"/>
                  </a:rPr>
                  <a:t>g</a:t>
                </a:r>
                <a:r>
                  <a:rPr lang="en-US" altLang="zh-CN" dirty="0">
                    <a:latin typeface="宋体" panose="02010600030101010101" pitchFamily="2" charset="-122"/>
                  </a:rPr>
                  <a:t>(</a:t>
                </a:r>
                <a:r>
                  <a:rPr lang="en-US" altLang="zh-CN" dirty="0" err="1">
                    <a:latin typeface="宋体" panose="02010600030101010101" pitchFamily="2" charset="-122"/>
                  </a:rPr>
                  <a:t>x,y</a:t>
                </a:r>
                <a:r>
                  <a:rPr lang="en-US" altLang="zh-CN">
                    <a:latin typeface="宋体" panose="02010600030101010101" pitchFamily="2" charset="-122"/>
                  </a:rPr>
                  <a:t>)</a:t>
                </a:r>
                <a:r>
                  <a:rPr lang="zh-CN" altLang="en-US">
                    <a:latin typeface="宋体" panose="02010600030101010101" pitchFamily="2" charset="-122"/>
                  </a:rPr>
                  <a:t>的近似值。</a:t>
                </a:r>
                <a:endParaRPr lang="zh-CN" altLang="en-US" dirty="0">
                  <a:latin typeface="宋体" panose="02010600030101010101" pitchFamily="2" charset="-122"/>
                </a:endParaRPr>
              </a:p>
              <a:p>
                <a:pPr lvl="1" algn="just"/>
                <a:r>
                  <a:rPr lang="en-US" altLang="zh-CN">
                    <a:latin typeface="宋体" panose="02010600030101010101" pitchFamily="2" charset="-122"/>
                  </a:rPr>
                  <a:t>(</a:t>
                </a:r>
                <a:r>
                  <a:rPr lang="en-US" altLang="zh-CN" dirty="0">
                    <a:latin typeface="宋体" panose="02010600030101010101" pitchFamily="2" charset="-122"/>
                  </a:rPr>
                  <a:t>3)</a:t>
                </a:r>
                <a:r>
                  <a:rPr lang="zh-CN" altLang="en-US" dirty="0">
                    <a:latin typeface="宋体" panose="02010600030101010101" pitchFamily="2" charset="-122"/>
                  </a:rPr>
                  <a:t>如果两个方差相等，我们希望过滤器返回</a:t>
                </a:r>
                <a:r>
                  <a:rPr lang="en-US" altLang="zh-CN" sz="1800" b="0" i="0" u="none" strike="noStrike" kern="1200" baseline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en-US" altLang="zh-CN" sz="1800" b="0" i="0" u="none" strike="noStrike" kern="12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xy</a:t>
                </a:r>
                <a:r>
                  <a:rPr lang="zh-CN" altLang="en-US" dirty="0">
                    <a:latin typeface="宋体" panose="02010600030101010101" pitchFamily="2" charset="-122"/>
                  </a:rPr>
                  <a:t>中像素</a:t>
                </a:r>
                <a:r>
                  <a:rPr lang="zh-CN" altLang="en-US">
                    <a:latin typeface="宋体" panose="02010600030101010101" pitchFamily="2" charset="-122"/>
                  </a:rPr>
                  <a:t>的算术平均值</a:t>
                </a: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6738" y="1219258"/>
                <a:ext cx="8196152" cy="4953000"/>
              </a:xfrm>
              <a:blipFill>
                <a:blip r:embed="rId3"/>
                <a:stretch>
                  <a:fillRect l="-595" t="-984" r="-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7C82E764-4A41-4438-B7C8-E05C0D2B3DBC}"/>
                  </a:ext>
                </a:extLst>
              </p:cNvPr>
              <p:cNvSpPr txBox="1"/>
              <p:nvPr/>
            </p:nvSpPr>
            <p:spPr bwMode="auto">
              <a:xfrm>
                <a:off x="1884362" y="1944713"/>
                <a:ext cx="420688" cy="49371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7C82E764-4A41-4438-B7C8-E05C0D2B3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4362" y="1944713"/>
                <a:ext cx="420688" cy="493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9">
                <a:extLst>
                  <a:ext uri="{FF2B5EF4-FFF2-40B4-BE49-F238E27FC236}">
                    <a16:creationId xmlns:a16="http://schemas.microsoft.com/office/drawing/2014/main" id="{DFA2A6A5-B164-4C01-978F-5F863F259E4E}"/>
                  </a:ext>
                </a:extLst>
              </p:cNvPr>
              <p:cNvSpPr txBox="1"/>
              <p:nvPr/>
            </p:nvSpPr>
            <p:spPr bwMode="auto">
              <a:xfrm>
                <a:off x="1884362" y="2647972"/>
                <a:ext cx="363480" cy="44768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" name="Object 9">
                <a:extLst>
                  <a:ext uri="{FF2B5EF4-FFF2-40B4-BE49-F238E27FC236}">
                    <a16:creationId xmlns:a16="http://schemas.microsoft.com/office/drawing/2014/main" id="{DFA2A6A5-B164-4C01-978F-5F863F259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4362" y="2647972"/>
                <a:ext cx="363480" cy="447689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406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35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自适应局部降噪滤波器</a:t>
            </a:r>
            <a:endParaRPr lang="en-US" altLang="zh-CN" sz="1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根据这些假设得到的自适应表达式可以写成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lvl="1" algn="just"/>
            <a:endParaRPr lang="en-US" altLang="zh-CN">
              <a:solidFill>
                <a:srgbClr val="333333"/>
              </a:solidFill>
              <a:latin typeface="宋体" panose="02010600030101010101" pitchFamily="2" charset="-122"/>
            </a:endParaRPr>
          </a:p>
          <a:p>
            <a:pPr lvl="1" algn="just"/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</a:endParaRPr>
          </a:p>
          <a:p>
            <a:pPr lvl="1" algn="just"/>
            <a:endParaRPr lang="en-US" altLang="zh-CN">
              <a:solidFill>
                <a:srgbClr val="333333"/>
              </a:solidFill>
              <a:latin typeface="宋体" panose="02010600030101010101" pitchFamily="2" charset="-122"/>
            </a:endParaRPr>
          </a:p>
          <a:p>
            <a:pPr lvl="1" algn="just"/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</a:endParaRPr>
          </a:p>
          <a:p>
            <a:pPr lvl="1" algn="just"/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唯一</a:t>
            </a:r>
            <a:r>
              <a:rPr lang="zh-CN" altLang="en-US">
                <a:solidFill>
                  <a:srgbClr val="333333"/>
                </a:solidFill>
                <a:latin typeface="Arial" panose="020B0604020202020204" pitchFamily="34" charset="0"/>
              </a:rPr>
              <a:t>需要知道（或估计）的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量是总体噪声的方差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algn="just"/>
            <a:r>
              <a:rPr lang="zh-CN" altLang="en-US">
                <a:solidFill>
                  <a:srgbClr val="333333"/>
                </a:solidFill>
                <a:latin typeface="Arial" panose="020B0604020202020204" pitchFamily="34" charset="0"/>
              </a:rPr>
              <a:t>默认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的假设是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algn="just"/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如果条件                  发生，比率设置为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AE5FE026-108C-4D00-B94A-B801F9E55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056920"/>
              </p:ext>
            </p:extLst>
          </p:nvPr>
        </p:nvGraphicFramePr>
        <p:xfrm>
          <a:off x="2886094" y="1897818"/>
          <a:ext cx="3378162" cy="711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6" name="公式" r:id="rId4" imgW="2234880" imgH="469800" progId="Equation.3">
                  <p:embed/>
                </p:oleObj>
              </mc:Choice>
              <mc:Fallback>
                <p:oleObj name="公式" r:id="rId4" imgW="2234880" imgH="469800" progId="Equation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AE5FE026-108C-4D00-B94A-B801F9E55F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94" y="1897818"/>
                        <a:ext cx="3378162" cy="711266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37A62C2-8577-459E-9A92-2443BD60D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171185"/>
              </p:ext>
            </p:extLst>
          </p:nvPr>
        </p:nvGraphicFramePr>
        <p:xfrm>
          <a:off x="6342856" y="3106745"/>
          <a:ext cx="42068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7" name="公式" r:id="rId6" imgW="215713" imgH="253780" progId="Equation.3">
                  <p:embed/>
                </p:oleObj>
              </mc:Choice>
              <mc:Fallback>
                <p:oleObj name="公式" r:id="rId6" imgW="215713" imgH="253780" progId="Equation.3">
                  <p:embed/>
                  <p:pic>
                    <p:nvPicPr>
                      <p:cNvPr id="47108" name="Object 6">
                        <a:extLst>
                          <a:ext uri="{FF2B5EF4-FFF2-40B4-BE49-F238E27FC236}">
                            <a16:creationId xmlns:a16="http://schemas.microsoft.com/office/drawing/2014/main" id="{D67B7D7A-00D4-4A06-8032-844B781540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2856" y="3106745"/>
                        <a:ext cx="420687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C293B38-93BB-4BA4-B88C-28500F512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801326"/>
              </p:ext>
            </p:extLst>
          </p:nvPr>
        </p:nvGraphicFramePr>
        <p:xfrm>
          <a:off x="2952792" y="3440102"/>
          <a:ext cx="10255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8" name="公式" r:id="rId8" imgW="533169" imgH="253890" progId="Equation.3">
                  <p:embed/>
                </p:oleObj>
              </mc:Choice>
              <mc:Fallback>
                <p:oleObj name="公式" r:id="rId8" imgW="533169" imgH="253890" progId="Equation.3">
                  <p:embed/>
                  <p:pic>
                    <p:nvPicPr>
                      <p:cNvPr id="47109" name="Object 7">
                        <a:extLst>
                          <a:ext uri="{FF2B5EF4-FFF2-40B4-BE49-F238E27FC236}">
                            <a16:creationId xmlns:a16="http://schemas.microsoft.com/office/drawing/2014/main" id="{C1EA8D44-94D9-420C-86F7-428F61B292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92" y="3440102"/>
                        <a:ext cx="10255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85605C26-D3F1-44CD-BE32-7DE2512624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909585"/>
              </p:ext>
            </p:extLst>
          </p:nvPr>
        </p:nvGraphicFramePr>
        <p:xfrm>
          <a:off x="2514654" y="3772667"/>
          <a:ext cx="104933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9" name="公式" r:id="rId10" imgW="533169" imgH="253890" progId="Equation.3">
                  <p:embed/>
                </p:oleObj>
              </mc:Choice>
              <mc:Fallback>
                <p:oleObj name="公式" r:id="rId10" imgW="533169" imgH="253890" progId="Equation.3">
                  <p:embed/>
                  <p:pic>
                    <p:nvPicPr>
                      <p:cNvPr id="47110" name="Object 8">
                        <a:extLst>
                          <a:ext uri="{FF2B5EF4-FFF2-40B4-BE49-F238E27FC236}">
                            <a16:creationId xmlns:a16="http://schemas.microsoft.com/office/drawing/2014/main" id="{2548C478-FBCD-4A5C-A016-D9D7208E34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54" y="3772667"/>
                        <a:ext cx="1049337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71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36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000" dirty="0"/>
              <a:t>自适应，局部降噪滤波器</a:t>
            </a:r>
            <a:r>
              <a:rPr lang="fr-FR" altLang="zh-CN" sz="1800" dirty="0"/>
              <a:t>Adaptive, local noise reduction noise </a:t>
            </a:r>
            <a:endParaRPr lang="en-US" altLang="zh-CN" sz="1800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133A21FD-CA3A-48A8-A95C-A2C03385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6" y="90"/>
            <a:ext cx="88820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460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37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自</a:t>
            </a:r>
            <a:r>
              <a:rPr lang="zh-CN" altLang="en-US" sz="2800"/>
              <a:t>适应中值滤波器</a:t>
            </a:r>
            <a:endParaRPr lang="en-US" altLang="zh-CN" sz="2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142930"/>
            <a:ext cx="8001000" cy="495300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</a:rPr>
              <a:t>标准中值滤波器 </a:t>
            </a:r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</a:rPr>
              <a:t>Standard median filter</a:t>
            </a:r>
          </a:p>
          <a:p>
            <a:pPr lvl="1" algn="just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只要脉冲噪声的密度不大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(Pa&lt;0.2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Pb&lt;0.2)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，性能就很好</a:t>
            </a:r>
          </a:p>
          <a:p>
            <a:pPr lvl="1" algn="just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将图像中的每个点替换为相应邻域的中值，这样会造成不必要的</a:t>
            </a:r>
            <a:r>
              <a:rPr lang="zh-CN" altLang="en-US" sz="2000">
                <a:solidFill>
                  <a:srgbClr val="333333"/>
                </a:solidFill>
                <a:latin typeface="Arial" panose="020B0604020202020204" pitchFamily="34" charset="0"/>
              </a:rPr>
              <a:t>细节丢失</a:t>
            </a:r>
            <a:endParaRPr lang="en-US" altLang="zh-CN" sz="200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1" algn="just"/>
            <a:endParaRPr lang="en-US" altLang="zh-CN" sz="20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</a:rPr>
              <a:t>自适应中值滤波 </a:t>
            </a:r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</a:rPr>
              <a:t>Adaptive median filter</a:t>
            </a:r>
          </a:p>
          <a:p>
            <a:pPr lvl="1" algn="just"/>
            <a:r>
              <a:rPr lang="zh-CN" altLang="en-US" sz="2000" dirty="0">
                <a:latin typeface="宋体" panose="02010600030101010101" pitchFamily="2" charset="-122"/>
              </a:rPr>
              <a:t>能处理密度较大的脉冲噪声</a:t>
            </a:r>
          </a:p>
          <a:p>
            <a:pPr lvl="1" algn="just"/>
            <a:r>
              <a:rPr lang="zh-CN" altLang="en-US" sz="2000" dirty="0">
                <a:latin typeface="宋体" panose="02010600030101010101" pitchFamily="2" charset="-122"/>
              </a:rPr>
              <a:t>保留细节同时平滑无脉冲噪声</a:t>
            </a:r>
          </a:p>
          <a:p>
            <a:pPr lvl="1" algn="just"/>
            <a:r>
              <a:rPr lang="zh-CN" altLang="en-US" sz="2000" dirty="0">
                <a:latin typeface="宋体" panose="02010600030101010101" pitchFamily="2" charset="-122"/>
              </a:rPr>
              <a:t>在过滤过程中</a:t>
            </a:r>
            <a:r>
              <a:rPr lang="zh-CN" altLang="en-US" sz="2000" dirty="0">
                <a:solidFill>
                  <a:srgbClr val="3333FF"/>
                </a:solidFill>
                <a:latin typeface="宋体" panose="02010600030101010101" pitchFamily="2" charset="-122"/>
              </a:rPr>
              <a:t>改变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ea"/>
                <a:cs typeface="+mn-cs"/>
              </a:rPr>
              <a:t>S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ea"/>
                <a:cs typeface="+mn-cs"/>
              </a:rPr>
              <a:t>xy</a:t>
            </a:r>
            <a:r>
              <a:rPr lang="zh-CN" altLang="en-US" sz="2000" dirty="0">
                <a:solidFill>
                  <a:srgbClr val="3333FF"/>
                </a:solidFill>
                <a:latin typeface="宋体" panose="02010600030101010101" pitchFamily="2" charset="-122"/>
              </a:rPr>
              <a:t>的大小</a:t>
            </a:r>
            <a:endParaRPr lang="en-US" altLang="zh-CN" sz="2000" dirty="0">
              <a:solidFill>
                <a:srgbClr val="3333FF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540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38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000" dirty="0"/>
              <a:t>自适应中值滤波器 </a:t>
            </a:r>
            <a:r>
              <a:rPr lang="fr-FR" altLang="zh-CN" sz="1800" dirty="0"/>
              <a:t>Adaptive median filter</a:t>
            </a:r>
            <a:endParaRPr lang="en-US" altLang="zh-CN" sz="1800" dirty="0"/>
          </a:p>
        </p:txBody>
      </p:sp>
      <p:graphicFrame>
        <p:nvGraphicFramePr>
          <p:cNvPr id="7" name="Group 125">
            <a:extLst>
              <a:ext uri="{FF2B5EF4-FFF2-40B4-BE49-F238E27FC236}">
                <a16:creationId xmlns:a16="http://schemas.microsoft.com/office/drawing/2014/main" id="{8DD22735-95E9-42B9-A360-82DA22E657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650735"/>
              </p:ext>
            </p:extLst>
          </p:nvPr>
        </p:nvGraphicFramePr>
        <p:xfrm>
          <a:off x="120" y="228684"/>
          <a:ext cx="9144000" cy="6577090"/>
        </p:xfrm>
        <a:graphic>
          <a:graphicData uri="http://schemas.openxmlformats.org/drawingml/2006/table">
            <a:tbl>
              <a:tblPr/>
              <a:tblGrid>
                <a:gridCol w="1331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Monotype Corsiva" panose="03010101010201010101" pitchFamily="66" charset="0"/>
                          <a:ea typeface="宋体" panose="02010600030101010101" pitchFamily="2" charset="-122"/>
                        </a:rPr>
                        <a:t>Types</a:t>
                      </a:r>
                    </a:p>
                  </a:txBody>
                  <a:tcPr marT="45715" marB="45715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anose="03010101010201010101" pitchFamily="66" charset="0"/>
                          <a:ea typeface="宋体" panose="02010600030101010101" pitchFamily="2" charset="-122"/>
                        </a:rPr>
                        <a:t>Standard median filter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otype Corsiva" panose="03010101010201010101" pitchFamily="66" charset="0"/>
                        <a:ea typeface="宋体" panose="02010600030101010101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otype Corsiva" panose="03010101010201010101" pitchFamily="66" charset="0"/>
                          <a:ea typeface="宋体" panose="02010600030101010101" pitchFamily="2" charset="-122"/>
                        </a:rPr>
                        <a:t>Adaptive median filter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notype Corsiva" panose="03010101010201010101" pitchFamily="66" charset="0"/>
                        <a:ea typeface="宋体" panose="02010600030101010101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42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Monotype Corsiva" panose="03010101010201010101" pitchFamily="66" charset="0"/>
                          <a:ea typeface="宋体" panose="02010600030101010101" pitchFamily="2" charset="-122"/>
                        </a:rPr>
                        <a:t>Noise type</a:t>
                      </a:r>
                    </a:p>
                  </a:txBody>
                  <a:tcPr marT="45715" marB="45715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the density of the impulse noise is not large (P</a:t>
                      </a:r>
                      <a:r>
                        <a:rPr kumimoji="0" lang="en-US" altLang="zh-CN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and P</a:t>
                      </a:r>
                      <a:r>
                        <a:rPr kumimoji="0" lang="en-US" altLang="zh-CN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less than 0.2)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handle impulse noise with larger density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51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6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Monotype Corsiva" panose="03010101010201010101" pitchFamily="66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Monotype Corsiva" panose="03010101010201010101" pitchFamily="66" charset="0"/>
                          <a:ea typeface="宋体" panose="02010600030101010101" pitchFamily="2" charset="-122"/>
                        </a:rPr>
                        <a:t>Principle </a:t>
                      </a:r>
                    </a:p>
                  </a:txBody>
                  <a:tcPr marT="45715" marB="45715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p"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replace every point in the image by the </a:t>
                      </a:r>
                      <a:r>
                        <a:rPr kumimoji="0" lang="en-US" altLang="zh-CN" sz="22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median of the corresponding neighborhood,</a:t>
                      </a:r>
                      <a:endParaRPr kumimoji="0" lang="zh-CN" altLang="en-US" sz="2200" b="0" i="1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 marL="495300" indent="-4953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890588" indent="-4191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9688" indent="-4000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49413" indent="-342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38350" indent="-3429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495550" indent="-3429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52750" indent="-3429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09950" indent="-3429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67150" indent="-3429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95300" marR="0" lvl="0" indent="-495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Char char="o"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replace by median(impulse noise )</a:t>
                      </a:r>
                    </a:p>
                    <a:p>
                      <a:pPr marL="495300" marR="0" lvl="0" indent="-495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Char char="o"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unchanged(intermediate-level points)</a:t>
                      </a:r>
                    </a:p>
                    <a:p>
                      <a:pPr marL="495300" marR="0" lvl="0" indent="-495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Char char="o"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 the size of S</a:t>
                      </a:r>
                      <a:r>
                        <a:rPr kumimoji="0" lang="en-US" altLang="zh-CN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xy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during filtering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Monotype Corsiva" panose="03010101010201010101" pitchFamily="66" charset="0"/>
                          <a:ea typeface="宋体" panose="02010600030101010101" pitchFamily="2" charset="-122"/>
                        </a:rPr>
                        <a:t>merit</a:t>
                      </a:r>
                    </a:p>
                  </a:txBody>
                  <a:tcPr marT="45715" marB="45715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p"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less blurring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p"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salt-pepper noise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o"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preserve detail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o"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smoothing nonimpulse noise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o"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reduce distortion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Monotype Corsiva" panose="03010101010201010101" pitchFamily="66" charset="0"/>
                          <a:ea typeface="宋体" panose="02010600030101010101" pitchFamily="2" charset="-122"/>
                        </a:rPr>
                        <a:t>demerit</a:t>
                      </a:r>
                    </a:p>
                  </a:txBody>
                  <a:tcPr marT="45715" marB="45715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71488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causes unnecessary loss of detail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size of window depends on application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854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39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自适应中值滤波器</a:t>
            </a:r>
            <a:endParaRPr lang="en-US" altLang="zh-CN" sz="1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142930"/>
            <a:ext cx="8001000" cy="49530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符号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algn="just"/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Z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min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= minimum gray level value in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xy</a:t>
            </a:r>
            <a:endParaRPr lang="en-US" altLang="zh-CN" sz="2000" b="1" dirty="0">
              <a:solidFill>
                <a:srgbClr val="333333"/>
              </a:solidFill>
              <a:latin typeface="+mn-ea"/>
            </a:endParaRPr>
          </a:p>
          <a:p>
            <a:pPr lvl="1" algn="just"/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Z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max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= maximum gray level value in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xy</a:t>
            </a:r>
            <a:endParaRPr lang="en-US" altLang="zh-CN" sz="2000" b="1" dirty="0">
              <a:solidFill>
                <a:srgbClr val="333333"/>
              </a:solidFill>
              <a:latin typeface="+mn-ea"/>
            </a:endParaRPr>
          </a:p>
          <a:p>
            <a:pPr lvl="1" algn="just"/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Z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med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= median of gray level in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xy</a:t>
            </a:r>
            <a:endParaRPr lang="en-US" altLang="zh-CN" sz="2000" b="1" dirty="0">
              <a:solidFill>
                <a:srgbClr val="333333"/>
              </a:solidFill>
              <a:latin typeface="+mn-ea"/>
            </a:endParaRPr>
          </a:p>
          <a:p>
            <a:pPr lvl="1" algn="just"/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Z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xy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   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= gray level at coordinates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x,y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+mn-ea"/>
            </a:endParaRPr>
          </a:p>
          <a:p>
            <a:pPr lvl="1" algn="just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max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= </a:t>
            </a:r>
            <a:r>
              <a:rPr lang="en-US" altLang="zh-CN" sz="2000" b="1" dirty="0">
                <a:solidFill>
                  <a:srgbClr val="3333FF"/>
                </a:solidFill>
                <a:latin typeface="+mn-ea"/>
              </a:rPr>
              <a:t>maximum allowed size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of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xy</a:t>
            </a:r>
            <a:endParaRPr kumimoji="0" lang="en-US" altLang="zh-CN" sz="20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1" algn="just"/>
            <a:endParaRPr lang="en-US" altLang="zh-CN" sz="2000" b="1" dirty="0">
              <a:latin typeface="+mn-ea"/>
            </a:endParaRPr>
          </a:p>
          <a:p>
            <a:pPr eaLnBrk="1" hangingPunct="1"/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  <a:cs typeface="+mn-cs"/>
              </a:rPr>
              <a:t>Z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  <a:cs typeface="+mn-cs"/>
              </a:rPr>
              <a:t>min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和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  <a:cs typeface="+mn-cs"/>
              </a:rPr>
              <a:t>Z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  <a:cs typeface="+mn-cs"/>
              </a:rPr>
              <a:t>max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值在统计上被认为是“类似脉冲”的噪声分量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>
            <a:extLst>
              <a:ext uri="{FF2B5EF4-FFF2-40B4-BE49-F238E27FC236}">
                <a16:creationId xmlns:a16="http://schemas.microsoft.com/office/drawing/2014/main" id="{E510FAA2-81C9-4540-A82E-3F5CA386A6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7171" name="灯片编号占位符 5">
            <a:extLst>
              <a:ext uri="{FF2B5EF4-FFF2-40B4-BE49-F238E27FC236}">
                <a16:creationId xmlns:a16="http://schemas.microsoft.com/office/drawing/2014/main" id="{6091017D-A76C-4F3E-B4EE-C534B21D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9951BCF-E910-4C62-B191-78186E1BF14E}" type="slidenum">
              <a:rPr lang="zh-CN" altLang="zh-CN"/>
              <a:pPr algn="r"/>
              <a:t>4</a:t>
            </a:fld>
            <a:endParaRPr lang="zh-CN" altLang="zh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4E95A82-E847-485F-B65A-64710E8D3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/>
              <a:t>4.1 </a:t>
            </a:r>
            <a:r>
              <a:rPr lang="zh-CN" altLang="en-US" sz="2800"/>
              <a:t>图像退化</a:t>
            </a:r>
            <a:r>
              <a:rPr lang="en-US" altLang="zh-CN" sz="2800"/>
              <a:t>/</a:t>
            </a:r>
            <a:r>
              <a:rPr lang="zh-CN" altLang="en-US" sz="2800"/>
              <a:t>复原过程的模型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B05D2225-395C-4123-A7B5-0E4B15B1B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47852"/>
            <a:ext cx="6684963" cy="25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D7E3E9AC-384F-4267-9326-068CACB97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447852"/>
            <a:ext cx="1439863" cy="1152525"/>
          </a:xfrm>
          <a:prstGeom prst="rect">
            <a:avLst/>
          </a:prstGeom>
          <a:solidFill>
            <a:srgbClr val="DDEE7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200" b="1" dirty="0"/>
              <a:t>Degradation </a:t>
            </a:r>
          </a:p>
          <a:p>
            <a:pPr algn="ctr"/>
            <a:r>
              <a:rPr lang="en-US" altLang="zh-CN" sz="1200" b="1"/>
              <a:t>Function </a:t>
            </a:r>
            <a:r>
              <a:rPr lang="en-US" altLang="zh-CN" sz="1200" b="1" i="1"/>
              <a:t>H</a:t>
            </a:r>
            <a:endParaRPr lang="en-US" altLang="zh-CN" sz="1200" b="1" i="1" dirty="0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B99A9129-8AB8-4C71-AF99-022EF3922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1519289"/>
            <a:ext cx="1439862" cy="1152525"/>
          </a:xfrm>
          <a:prstGeom prst="rect">
            <a:avLst/>
          </a:prstGeom>
          <a:solidFill>
            <a:srgbClr val="DDEE7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200" b="1" dirty="0"/>
              <a:t>Restoration</a:t>
            </a:r>
          </a:p>
          <a:p>
            <a:pPr algn="ctr"/>
            <a:r>
              <a:rPr lang="en-US" altLang="zh-CN" sz="1200" b="1" dirty="0"/>
              <a:t>filters</a:t>
            </a:r>
            <a:endParaRPr lang="en-US" altLang="zh-CN" sz="1200" b="1" i="1" dirty="0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E42546F6-C00F-4429-8233-408F9694D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716338"/>
            <a:ext cx="2160587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latin typeface="Verdana" panose="020B0604030504040204" pitchFamily="34" charset="0"/>
              </a:rPr>
              <a:t>DENGRADATIO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BB3999D6-FA21-4FBC-9BD9-B94FE57FE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3716338"/>
            <a:ext cx="1871663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latin typeface="Verdana" panose="020B0604030504040204" pitchFamily="34" charset="0"/>
              </a:rPr>
              <a:t>RESTORATION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46C3B471-C961-4E00-893D-D1CA0AA5B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797425"/>
            <a:ext cx="6624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/>
              <a:t>图像</a:t>
            </a:r>
            <a:r>
              <a:rPr lang="zh-CN" altLang="en-US" b="1" dirty="0"/>
              <a:t>退化</a:t>
            </a:r>
            <a:r>
              <a:rPr lang="en-US" altLang="zh-CN" b="1" dirty="0"/>
              <a:t>/</a:t>
            </a:r>
            <a:r>
              <a:rPr lang="zh-CN" altLang="en-US" b="1" dirty="0"/>
              <a:t>复原过程的模型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40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自适应中值滤波器</a:t>
            </a:r>
            <a:endParaRPr lang="en-US" altLang="zh-CN" sz="180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0D606379-FB16-400F-9F53-BD19FDCF7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184" y="1117672"/>
            <a:ext cx="4670031" cy="1077218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en-US" altLang="zh-CN" sz="1600" dirty="0"/>
              <a:t>The adaptive median filtering works in two levels</a:t>
            </a:r>
            <a:endParaRPr lang="zh-CN" altLang="zh-CN" sz="1600" dirty="0"/>
          </a:p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en-US" altLang="zh-CN" sz="1600" dirty="0"/>
              <a:t>Level A 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en-US" altLang="zh-CN" sz="1600" dirty="0"/>
              <a:t>Level B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91BFF09-DA79-40E8-989E-9F5FEE39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247" y="1490590"/>
            <a:ext cx="2663825" cy="792163"/>
          </a:xfrm>
          <a:prstGeom prst="rect">
            <a:avLst/>
          </a:prstGeom>
          <a:solidFill>
            <a:srgbClr val="DDEE7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/>
              <a:t>A1=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med</a:t>
            </a:r>
            <a:r>
              <a:rPr lang="en-US" altLang="zh-CN" dirty="0" err="1"/>
              <a:t>-z</a:t>
            </a:r>
            <a:r>
              <a:rPr lang="en-US" altLang="zh-CN" baseline="-25000" dirty="0" err="1"/>
              <a:t>min</a:t>
            </a:r>
            <a:endParaRPr lang="en-US" altLang="zh-CN" baseline="-25000" dirty="0"/>
          </a:p>
          <a:p>
            <a:pPr algn="ctr" eaLnBrk="1" hangingPunct="1"/>
            <a:r>
              <a:rPr lang="en-US" altLang="zh-CN" dirty="0"/>
              <a:t>A2=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med</a:t>
            </a:r>
            <a:r>
              <a:rPr lang="en-US" altLang="zh-CN" dirty="0" err="1"/>
              <a:t>-z</a:t>
            </a:r>
            <a:r>
              <a:rPr lang="en-US" altLang="zh-CN" baseline="-25000" dirty="0" err="1"/>
              <a:t>max</a:t>
            </a:r>
            <a:endParaRPr lang="en-US" altLang="zh-CN" baseline="-25000" dirty="0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4072A491-4E8C-44D1-9E0C-F601BE5BB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110" y="2282753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2F2CB731-BCD5-42DA-A71A-1F5A4643B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272" y="2571678"/>
            <a:ext cx="2951163" cy="792162"/>
          </a:xfrm>
          <a:prstGeom prst="flowChartDecision">
            <a:avLst/>
          </a:prstGeom>
          <a:solidFill>
            <a:srgbClr val="DDEE7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A1&gt;0 and A2&lt;0</a:t>
            </a: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D22BA721-45E5-4DF7-8604-D0EF90DC7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3135" y="3363840"/>
            <a:ext cx="0" cy="3587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B1F527DF-EE8A-4028-9FCC-E0C7D4E51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8535" y="2930453"/>
            <a:ext cx="17287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C1EE39C8-BF72-4207-B7BA-5BE91B078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7322" y="2930453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0ED6453-E7A5-4CE1-B296-915969F39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47" y="3722615"/>
            <a:ext cx="3313113" cy="503238"/>
          </a:xfrm>
          <a:prstGeom prst="rect">
            <a:avLst/>
          </a:prstGeom>
          <a:solidFill>
            <a:srgbClr val="DDEE7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Increase the window size</a:t>
            </a:r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1347DEE9-DB34-4E0C-9AFC-881E9CA6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10" y="4587803"/>
            <a:ext cx="3455987" cy="863600"/>
          </a:xfrm>
          <a:prstGeom prst="flowChartDecision">
            <a:avLst/>
          </a:prstGeom>
          <a:solidFill>
            <a:srgbClr val="DDEE7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Window size&lt;=s</a:t>
            </a:r>
            <a:r>
              <a:rPr lang="en-US" altLang="zh-CN" baseline="-25000"/>
              <a:t>max</a:t>
            </a: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739E672E-3EE0-423A-9D94-58ED7B9900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110" y="4227440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4A31E2AB-8C62-46BE-82AE-A1EFA6F0A8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110" y="5019603"/>
            <a:ext cx="4302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A6DCE4F1-7C2A-4B78-9C23-36A4235218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110" y="1274690"/>
            <a:ext cx="0" cy="37449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1E35CE69-2C49-459A-8C22-88994BB4FF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110" y="1274690"/>
            <a:ext cx="2159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280EB1A0-2A78-451B-82D1-910DD832C7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110" y="1274690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B223483F-834B-4B74-B2E2-D67B0947E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110" y="5451403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E6053F5E-507D-498E-AE13-3FF768570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360" y="3363840"/>
            <a:ext cx="2447925" cy="792163"/>
          </a:xfrm>
          <a:prstGeom prst="rect">
            <a:avLst/>
          </a:prstGeom>
          <a:solidFill>
            <a:srgbClr val="DDEE7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B1=z</a:t>
            </a:r>
            <a:r>
              <a:rPr lang="en-US" altLang="zh-CN" baseline="-25000"/>
              <a:t>xy</a:t>
            </a:r>
            <a:r>
              <a:rPr lang="en-US" altLang="zh-CN"/>
              <a:t>-z</a:t>
            </a:r>
            <a:r>
              <a:rPr lang="en-US" altLang="zh-CN" baseline="-25000"/>
              <a:t>min</a:t>
            </a:r>
          </a:p>
          <a:p>
            <a:pPr algn="ctr" eaLnBrk="1" hangingPunct="1"/>
            <a:r>
              <a:rPr lang="en-US" altLang="zh-CN"/>
              <a:t>B2=z</a:t>
            </a:r>
            <a:r>
              <a:rPr lang="en-US" altLang="zh-CN" baseline="-25000"/>
              <a:t>xy</a:t>
            </a:r>
            <a:r>
              <a:rPr lang="en-US" altLang="zh-CN"/>
              <a:t>-z</a:t>
            </a:r>
            <a:r>
              <a:rPr lang="en-US" altLang="zh-CN" baseline="-25000"/>
              <a:t>max</a:t>
            </a:r>
          </a:p>
        </p:txBody>
      </p:sp>
      <p:sp>
        <p:nvSpPr>
          <p:cNvPr id="23" name="AutoShape 22">
            <a:extLst>
              <a:ext uri="{FF2B5EF4-FFF2-40B4-BE49-F238E27FC236}">
                <a16:creationId xmlns:a16="http://schemas.microsoft.com/office/drawing/2014/main" id="{E9FD95A1-D01F-442D-8C26-C7ADFB558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460" y="4371903"/>
            <a:ext cx="2951162" cy="792162"/>
          </a:xfrm>
          <a:prstGeom prst="flowChartDecision">
            <a:avLst/>
          </a:prstGeom>
          <a:solidFill>
            <a:srgbClr val="DDEE7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B1&gt;0 and B2&lt;0</a:t>
            </a:r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3950A09F-8ABB-42AC-9EB2-5CBF078B64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7322" y="4154415"/>
            <a:ext cx="0" cy="217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9D849836-E8DF-467A-8338-EBE0E3142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760" y="5164065"/>
            <a:ext cx="0" cy="3587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29BABCCC-E917-465D-BB70-B2F84D15DB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0110" y="5522840"/>
            <a:ext cx="31686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4467BF99-35A0-4DC8-9908-9B48B26F7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185" y="4803703"/>
            <a:ext cx="3603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BA7DB260-4759-4D31-A56F-F370E3EC5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7547" y="4803703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52B0C7-5FB7-4A81-9399-231D1EA79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172" y="5667303"/>
            <a:ext cx="2016125" cy="504825"/>
          </a:xfrm>
          <a:prstGeom prst="rect">
            <a:avLst/>
          </a:prstGeom>
          <a:solidFill>
            <a:srgbClr val="DDEE7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Output </a:t>
            </a:r>
            <a:r>
              <a:rPr lang="en-US" altLang="zh-CN" i="1"/>
              <a:t>z</a:t>
            </a:r>
            <a:r>
              <a:rPr lang="en-US" altLang="zh-CN" baseline="-25000"/>
              <a:t>xy</a:t>
            </a:r>
            <a:endParaRPr lang="zh-CN" altLang="en-US" baseline="-25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E713D0-2FE1-4C21-A8C8-5048120C1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460" y="5235503"/>
            <a:ext cx="2016125" cy="504825"/>
          </a:xfrm>
          <a:prstGeom prst="rect">
            <a:avLst/>
          </a:prstGeom>
          <a:solidFill>
            <a:srgbClr val="DDEE7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Output </a:t>
            </a:r>
            <a:r>
              <a:rPr lang="en-US" altLang="zh-CN" i="1"/>
              <a:t>z</a:t>
            </a:r>
            <a:r>
              <a:rPr lang="en-US" altLang="zh-CN" baseline="-25000"/>
              <a:t>med</a:t>
            </a:r>
            <a:endParaRPr lang="zh-CN" altLang="en-US" baseline="-25000"/>
          </a:p>
        </p:txBody>
      </p:sp>
      <p:sp>
        <p:nvSpPr>
          <p:cNvPr id="31" name="Text Box 30">
            <a:extLst>
              <a:ext uri="{FF2B5EF4-FFF2-40B4-BE49-F238E27FC236}">
                <a16:creationId xmlns:a16="http://schemas.microsoft.com/office/drawing/2014/main" id="{360D5BD9-41C0-44FE-9B61-6A9E4D712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360" y="2354190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Y</a:t>
            </a:r>
          </a:p>
        </p:txBody>
      </p:sp>
      <p:sp>
        <p:nvSpPr>
          <p:cNvPr id="32" name="Text Box 31">
            <a:extLst>
              <a:ext uri="{FF2B5EF4-FFF2-40B4-BE49-F238E27FC236}">
                <a16:creationId xmlns:a16="http://schemas.microsoft.com/office/drawing/2014/main" id="{29BB4BEE-A599-47EC-840C-54A4DB042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310" y="3290815"/>
            <a:ext cx="43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N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2EB68B91-C748-44CF-B640-E9605D817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10" y="4587803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Y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BB2EA77A-8CD7-4EAF-AA85-6D5632A80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410" y="5306940"/>
            <a:ext cx="43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N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16107E60-9217-4A6A-A37A-9D960F961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935" y="5164065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Y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3A06B58E-4008-4790-BB06-442180249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985" y="4730678"/>
            <a:ext cx="43180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N</a:t>
            </a:r>
          </a:p>
        </p:txBody>
      </p:sp>
      <p:sp>
        <p:nvSpPr>
          <p:cNvPr id="37" name="Text Box 7">
            <a:extLst>
              <a:ext uri="{FF2B5EF4-FFF2-40B4-BE49-F238E27FC236}">
                <a16:creationId xmlns:a16="http://schemas.microsoft.com/office/drawing/2014/main" id="{C7217A05-6969-4002-AAEA-9E3FB86CE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897" y="1037917"/>
            <a:ext cx="4670031" cy="2154436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en-US" altLang="zh-CN" sz="1600" dirty="0"/>
              <a:t>Level A</a:t>
            </a:r>
            <a:r>
              <a:rPr lang="zh-CN" altLang="en-US" sz="1600" dirty="0"/>
              <a:t>的目的是确定中值滤波器输出的</a:t>
            </a:r>
            <a:r>
              <a:rPr lang="en-US" altLang="zh-CN" dirty="0" err="1">
                <a:solidFill>
                  <a:srgbClr val="000000"/>
                </a:solidFill>
              </a:rPr>
              <a:t>z</a:t>
            </a:r>
            <a:r>
              <a:rPr lang="en-US" altLang="zh-CN" baseline="-25000" dirty="0" err="1">
                <a:solidFill>
                  <a:srgbClr val="000000"/>
                </a:solidFill>
              </a:rPr>
              <a:t>med</a:t>
            </a:r>
            <a:r>
              <a:rPr lang="zh-CN" altLang="en-US" sz="1600" dirty="0"/>
              <a:t>是否为脉冲</a:t>
            </a:r>
            <a:r>
              <a:rPr lang="en-US" altLang="zh-CN" sz="1600" dirty="0"/>
              <a:t>(</a:t>
            </a:r>
            <a:r>
              <a:rPr lang="zh-CN" altLang="en-US" sz="1600" dirty="0"/>
              <a:t>黑或白</a:t>
            </a:r>
            <a:r>
              <a:rPr lang="en-US" altLang="zh-CN" sz="1600" dirty="0"/>
              <a:t>)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 dirty="0"/>
              <a:t>如果条件</a:t>
            </a:r>
            <a:r>
              <a:rPr lang="en-US" altLang="zh-CN" dirty="0" err="1">
                <a:solidFill>
                  <a:srgbClr val="000000"/>
                </a:solidFill>
                <a:latin typeface="Verdana"/>
                <a:ea typeface="宋体"/>
              </a:rPr>
              <a:t>z</a:t>
            </a:r>
            <a:r>
              <a:rPr lang="en-US" altLang="zh-CN" baseline="-25000" dirty="0" err="1">
                <a:solidFill>
                  <a:srgbClr val="000000"/>
                </a:solidFill>
                <a:latin typeface="Verdana"/>
                <a:ea typeface="宋体"/>
              </a:rPr>
              <a:t>min</a:t>
            </a:r>
            <a:r>
              <a:rPr lang="en-US" altLang="zh-CN" dirty="0">
                <a:solidFill>
                  <a:srgbClr val="000000"/>
                </a:solidFill>
                <a:latin typeface="Verdana"/>
                <a:ea typeface="宋体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Verdana"/>
                <a:ea typeface="宋体"/>
              </a:rPr>
              <a:t>z</a:t>
            </a:r>
            <a:r>
              <a:rPr lang="en-US" altLang="zh-CN" baseline="-25000" dirty="0" err="1">
                <a:solidFill>
                  <a:srgbClr val="000000"/>
                </a:solidFill>
                <a:latin typeface="Verdana"/>
                <a:ea typeface="宋体"/>
              </a:rPr>
              <a:t>med</a:t>
            </a:r>
            <a:r>
              <a:rPr lang="en-US" altLang="zh-CN" dirty="0">
                <a:solidFill>
                  <a:srgbClr val="000000"/>
                </a:solidFill>
                <a:latin typeface="Verdana"/>
                <a:ea typeface="宋体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Verdana"/>
                <a:ea typeface="宋体"/>
              </a:rPr>
              <a:t>z</a:t>
            </a:r>
            <a:r>
              <a:rPr lang="en-US" altLang="zh-CN" baseline="-25000" dirty="0" err="1">
                <a:solidFill>
                  <a:srgbClr val="000000"/>
                </a:solidFill>
                <a:latin typeface="Verdana"/>
                <a:ea typeface="宋体"/>
              </a:rPr>
              <a:t>max</a:t>
            </a:r>
            <a:r>
              <a:rPr lang="zh-CN" altLang="en-US" sz="1600" dirty="0">
                <a:solidFill>
                  <a:srgbClr val="000000"/>
                </a:solidFill>
                <a:latin typeface="Verdana"/>
                <a:ea typeface="宋体"/>
              </a:rPr>
              <a:t>保持不变，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z</a:t>
            </a:r>
            <a:r>
              <a:rPr lang="en-US" altLang="zh-CN" baseline="-25000" dirty="0" err="1">
                <a:solidFill>
                  <a:srgbClr val="000000"/>
                </a:solidFill>
              </a:rPr>
              <a:t>med</a:t>
            </a:r>
            <a:r>
              <a:rPr lang="zh-CN" altLang="en-US" sz="1600" dirty="0">
                <a:solidFill>
                  <a:srgbClr val="000000"/>
                </a:solidFill>
                <a:latin typeface="Verdana"/>
                <a:ea typeface="宋体"/>
              </a:rPr>
              <a:t>不是脉冲，则进入</a:t>
            </a:r>
            <a:r>
              <a:rPr lang="en-US" altLang="zh-CN" sz="1600" dirty="0">
                <a:solidFill>
                  <a:srgbClr val="000000"/>
                </a:solidFill>
                <a:latin typeface="Verdana"/>
                <a:ea typeface="宋体"/>
              </a:rPr>
              <a:t>Level B</a:t>
            </a:r>
            <a:r>
              <a:rPr lang="zh-CN" altLang="en-US" sz="1600" dirty="0">
                <a:solidFill>
                  <a:srgbClr val="000000"/>
                </a:solidFill>
                <a:latin typeface="Verdana"/>
                <a:ea typeface="宋体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Verdana"/>
              <a:ea typeface="宋体"/>
            </a:endParaRPr>
          </a:p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en-US" altLang="zh-CN" sz="1600" dirty="0"/>
              <a:t>Level B</a:t>
            </a:r>
            <a:r>
              <a:rPr lang="zh-CN" altLang="en-US" sz="1600" dirty="0"/>
              <a:t>是测试窗口</a:t>
            </a:r>
            <a:r>
              <a:rPr lang="en-US" altLang="zh-CN" dirty="0" err="1">
                <a:solidFill>
                  <a:srgbClr val="000000"/>
                </a:solidFill>
                <a:latin typeface="Verdana"/>
                <a:ea typeface="宋体"/>
              </a:rPr>
              <a:t>z</a:t>
            </a:r>
            <a:r>
              <a:rPr lang="en-US" altLang="zh-CN" baseline="-25000" dirty="0" err="1">
                <a:solidFill>
                  <a:srgbClr val="000000"/>
                </a:solidFill>
                <a:latin typeface="Verdana"/>
                <a:ea typeface="宋体"/>
              </a:rPr>
              <a:t>xy</a:t>
            </a:r>
            <a:r>
              <a:rPr lang="zh-CN" altLang="en-US" sz="1600" dirty="0"/>
              <a:t>中心的点是否本身就是一个脉冲。</a:t>
            </a:r>
            <a:endParaRPr lang="en-US" altLang="zh-CN" sz="1600" dirty="0"/>
          </a:p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 dirty="0"/>
              <a:t>如果条件满足，则输出不变的像素值。通过不改变“中间水平”点，失真减少。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42616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41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自适应中值滤波器</a:t>
            </a:r>
            <a:endParaRPr lang="en-US" altLang="zh-CN" sz="1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自适应中值滤波器的三个主要目标：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以消除盐椒盐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脉冲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噪声</a:t>
            </a: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为其他可能不是脉冲的噪声提供平滑</a:t>
            </a: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减少失真</a:t>
            </a: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例如对象边界过度变薄或变厚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5966B5-9AE0-4EAE-A612-B24365431D0D}"/>
              </a:ext>
            </a:extLst>
          </p:cNvPr>
          <p:cNvGrpSpPr/>
          <p:nvPr/>
        </p:nvGrpSpPr>
        <p:grpSpPr>
          <a:xfrm>
            <a:off x="120" y="2757429"/>
            <a:ext cx="9144000" cy="4024283"/>
            <a:chOff x="120" y="2452637"/>
            <a:chExt cx="9144000" cy="4024283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9F97D0F9-B644-40A9-90F4-9E71B773E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" y="2528807"/>
              <a:ext cx="9144000" cy="3948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E78D2F3A-6002-49A2-9D17-14EAD301E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2452637"/>
              <a:ext cx="1008062" cy="9366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C5007EE5-40E7-4E95-A1D9-EFC3C7512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4397325"/>
              <a:ext cx="720725" cy="9366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6C41B729-6E41-44CC-B359-F26577EFF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3173362"/>
              <a:ext cx="1008062" cy="28733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83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42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4.4 </a:t>
            </a:r>
            <a:r>
              <a:rPr lang="zh-CN" altLang="en-US" sz="2800">
                <a:latin typeface="+mj-ea"/>
              </a:rPr>
              <a:t>频域滤波消除周期噪声</a:t>
            </a:r>
            <a:endParaRPr lang="en-US" altLang="zh-CN" sz="2800" dirty="0">
              <a:latin typeface="+mj-ea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516" y="1142930"/>
            <a:ext cx="8001000" cy="4953000"/>
          </a:xfrm>
        </p:spPr>
        <p:txBody>
          <a:bodyPr/>
          <a:lstStyle/>
          <a:p>
            <a:pPr lvl="1" algn="just">
              <a:buFont typeface="Wingdings" panose="05000000000000000000" pitchFamily="2" charset="2"/>
              <a:buChar char="n"/>
            </a:pPr>
            <a:r>
              <a:rPr lang="zh-CN" altLang="en-US" sz="2400">
                <a:solidFill>
                  <a:srgbClr val="333333"/>
                </a:solidFill>
                <a:latin typeface="+mn-ea"/>
              </a:rPr>
              <a:t>带阻滤波器 </a:t>
            </a:r>
            <a:r>
              <a:rPr lang="en-US" altLang="zh-CN" sz="2400">
                <a:solidFill>
                  <a:srgbClr val="333333"/>
                </a:solidFill>
                <a:latin typeface="+mn-ea"/>
              </a:rPr>
              <a:t>bandreject </a:t>
            </a:r>
            <a:r>
              <a:rPr lang="en-US" altLang="zh-CN" sz="2400" dirty="0">
                <a:solidFill>
                  <a:srgbClr val="333333"/>
                </a:solidFill>
                <a:latin typeface="+mn-ea"/>
              </a:rPr>
              <a:t>filters</a:t>
            </a:r>
          </a:p>
          <a:p>
            <a:pPr lvl="1" algn="just">
              <a:buFont typeface="Wingdings" panose="05000000000000000000" pitchFamily="2" charset="2"/>
              <a:buChar char="n"/>
            </a:pPr>
            <a:r>
              <a:rPr lang="zh-CN" altLang="en-US" sz="2400">
                <a:solidFill>
                  <a:srgbClr val="333333"/>
                </a:solidFill>
                <a:latin typeface="+mn-ea"/>
              </a:rPr>
              <a:t>带通滤波器 </a:t>
            </a:r>
            <a:r>
              <a:rPr lang="en-US" altLang="zh-CN" sz="2400">
                <a:solidFill>
                  <a:srgbClr val="333333"/>
                </a:solidFill>
                <a:latin typeface="+mn-ea"/>
              </a:rPr>
              <a:t>bandpass </a:t>
            </a:r>
            <a:r>
              <a:rPr lang="en-US" altLang="zh-CN" sz="2400" dirty="0">
                <a:solidFill>
                  <a:srgbClr val="333333"/>
                </a:solidFill>
                <a:latin typeface="+mn-ea"/>
              </a:rPr>
              <a:t>filters </a:t>
            </a:r>
          </a:p>
          <a:p>
            <a:pPr lvl="1" algn="just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陷波滤波器 </a:t>
            </a:r>
            <a:r>
              <a:rPr lang="en-US" altLang="zh-CN" sz="2400" dirty="0">
                <a:solidFill>
                  <a:srgbClr val="333333"/>
                </a:solidFill>
                <a:latin typeface="+mn-ea"/>
              </a:rPr>
              <a:t>notch filters</a:t>
            </a:r>
            <a:endParaRPr kumimoji="0" lang="en-US" altLang="zh-CN" sz="240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CC7E7DB-4F54-4B8C-9710-2002DAF0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7492"/>
            <a:ext cx="9144000" cy="273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15DAF04-449A-49C8-AD6A-8AE94C92B94A}"/>
              </a:ext>
            </a:extLst>
          </p:cNvPr>
          <p:cNvSpPr/>
          <p:nvPr/>
        </p:nvSpPr>
        <p:spPr bwMode="auto">
          <a:xfrm>
            <a:off x="4305305" y="5505396"/>
            <a:ext cx="3771803" cy="304854"/>
          </a:xfrm>
          <a:prstGeom prst="rect">
            <a:avLst/>
          </a:prstGeom>
          <a:noFill/>
          <a:ln w="127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678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43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4.4 </a:t>
            </a:r>
            <a:r>
              <a:rPr lang="zh-CN" altLang="en-US" sz="2800">
                <a:latin typeface="+mj-ea"/>
              </a:rPr>
              <a:t>频域滤波消除周期噪声</a:t>
            </a:r>
            <a:endParaRPr lang="en-US" altLang="zh-CN" sz="1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142930"/>
            <a:ext cx="8001000" cy="4953000"/>
          </a:xfrm>
        </p:spPr>
        <p:txBody>
          <a:bodyPr/>
          <a:lstStyle/>
          <a:p>
            <a:pPr eaLnBrk="1" hangingPunct="1"/>
            <a:r>
              <a:rPr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带阻滤波器</a:t>
            </a:r>
            <a:endParaRPr lang="en-US" altLang="zh-CN" sz="2400" dirty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latin typeface="宋体" panose="02010600030101010101" pitchFamily="2" charset="-122"/>
              </a:rPr>
              <a:t>去除或衰减傅里叶变换原点附近的</a:t>
            </a:r>
            <a:r>
              <a:rPr lang="zh-CN" altLang="en-US" sz="2000">
                <a:latin typeface="宋体" panose="02010600030101010101" pitchFamily="2" charset="-122"/>
              </a:rPr>
              <a:t>一段频率。</a:t>
            </a:r>
            <a:endParaRPr lang="en-US" altLang="zh-CN" sz="2000"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sz="20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>
              <a:latin typeface="宋体" panose="02010600030101010101" pitchFamily="2" charset="-122"/>
            </a:endParaRPr>
          </a:p>
          <a:p>
            <a:pPr eaLnBrk="1" hangingPunct="1"/>
            <a:endParaRPr lang="en-US" altLang="zh-CN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marL="471487" lvl="1" indent="0" algn="just">
              <a:buNone/>
            </a:pPr>
            <a:endParaRPr lang="en-US" altLang="zh-CN" sz="2000" dirty="0">
              <a:solidFill>
                <a:srgbClr val="333333"/>
              </a:solidFill>
              <a:latin typeface="宋体" panose="02010600030101010101" pitchFamily="2" charset="-122"/>
            </a:endParaRPr>
          </a:p>
          <a:p>
            <a:pPr lvl="1" algn="just"/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W is the width of the band.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D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0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 is its radial center</a:t>
            </a:r>
          </a:p>
          <a:p>
            <a:pPr marL="471487" lvl="1" indent="0" algn="just">
              <a:buNone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AE5FE026-108C-4D00-B94A-B801F9E55F60}"/>
                  </a:ext>
                </a:extLst>
              </p:cNvPr>
              <p:cNvSpPr txBox="1"/>
              <p:nvPr/>
            </p:nvSpPr>
            <p:spPr bwMode="auto">
              <a:xfrm>
                <a:off x="1295486" y="2286030"/>
                <a:ext cx="6019642" cy="2057346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num>
                                <m:den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)≤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num>
                                <m:den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)&gt;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num>
                                <m:den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AE5FE026-108C-4D00-B94A-B801F9E55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86" y="2286030"/>
                <a:ext cx="6019642" cy="2057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383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44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4.4 </a:t>
            </a:r>
            <a:r>
              <a:rPr lang="zh-CN" altLang="en-US" sz="2800">
                <a:latin typeface="+mj-ea"/>
              </a:rPr>
              <a:t>频域滤波消除周期噪声</a:t>
            </a:r>
            <a:endParaRPr lang="en-US" altLang="zh-CN" sz="1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>
                <a:latin typeface="宋体" panose="02010600030101010101" pitchFamily="2" charset="-122"/>
              </a:rPr>
              <a:t>N</a:t>
            </a:r>
            <a:r>
              <a:rPr lang="zh-CN" altLang="en-US" sz="2400">
                <a:latin typeface="宋体" panose="02010600030101010101" pitchFamily="2" charset="-122"/>
              </a:rPr>
              <a:t>阶巴特沃斯带阻滤波器 </a:t>
            </a:r>
            <a:r>
              <a:rPr lang="en-US" altLang="zh-CN" sz="2400" dirty="0">
                <a:latin typeface="宋体" panose="02010600030101010101" pitchFamily="2" charset="-122"/>
              </a:rPr>
              <a:t>Butterworth </a:t>
            </a:r>
            <a:r>
              <a:rPr lang="en-US" altLang="zh-CN" sz="2400" dirty="0" err="1">
                <a:latin typeface="宋体" panose="02010600030101010101" pitchFamily="2" charset="-122"/>
              </a:rPr>
              <a:t>bandreject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400">
              <a:latin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宋体" panose="02010600030101010101" pitchFamily="2" charset="-122"/>
              </a:rPr>
              <a:t>高斯带阻滤波器 </a:t>
            </a:r>
            <a:r>
              <a:rPr lang="en-US" altLang="zh-CN" sz="2400" dirty="0">
                <a:latin typeface="宋体" panose="02010600030101010101" pitchFamily="2" charset="-122"/>
              </a:rPr>
              <a:t>Gaussian </a:t>
            </a:r>
            <a:r>
              <a:rPr lang="en-US" altLang="zh-CN" sz="2400" dirty="0" err="1">
                <a:latin typeface="宋体" panose="02010600030101010101" pitchFamily="2" charset="-122"/>
              </a:rPr>
              <a:t>bandreject</a:t>
            </a:r>
            <a:r>
              <a:rPr lang="en-US" altLang="zh-CN" sz="2400" dirty="0">
                <a:latin typeface="宋体" panose="02010600030101010101" pitchFamily="2" charset="-122"/>
              </a:rPr>
              <a:t> filter </a:t>
            </a:r>
          </a:p>
          <a:p>
            <a:pPr marL="471487" lvl="1" indent="0" algn="just">
              <a:buNone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4">
                <a:extLst>
                  <a:ext uri="{FF2B5EF4-FFF2-40B4-BE49-F238E27FC236}">
                    <a16:creationId xmlns:a16="http://schemas.microsoft.com/office/drawing/2014/main" id="{3746BB19-9377-4F2D-A697-0DCB28B1E7D4}"/>
                  </a:ext>
                </a:extLst>
              </p:cNvPr>
              <p:cNvSpPr txBox="1"/>
              <p:nvPr/>
            </p:nvSpPr>
            <p:spPr bwMode="auto">
              <a:xfrm>
                <a:off x="2416450" y="1828842"/>
                <a:ext cx="3809946" cy="1066812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+[</m:t>
                          </m:r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7" name="Object 4">
                <a:extLst>
                  <a:ext uri="{FF2B5EF4-FFF2-40B4-BE49-F238E27FC236}">
                    <a16:creationId xmlns:a16="http://schemas.microsoft.com/office/drawing/2014/main" id="{3746BB19-9377-4F2D-A697-0DCB28B1E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6450" y="1828842"/>
                <a:ext cx="3809946" cy="1066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9BB99E04-46E0-4018-9BF9-8A1E0A9952CD}"/>
                  </a:ext>
                </a:extLst>
              </p:cNvPr>
              <p:cNvSpPr txBox="1"/>
              <p:nvPr/>
            </p:nvSpPr>
            <p:spPr bwMode="auto">
              <a:xfrm>
                <a:off x="2492648" y="4114782"/>
                <a:ext cx="3657550" cy="914356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9BB99E04-46E0-4018-9BF9-8A1E0A995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2648" y="4114782"/>
                <a:ext cx="3657550" cy="914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915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45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4.4 </a:t>
            </a:r>
            <a:r>
              <a:rPr lang="zh-CN" altLang="en-US" sz="2800">
                <a:latin typeface="+mj-ea"/>
              </a:rPr>
              <a:t>频域滤波消除周期噪声</a:t>
            </a:r>
            <a:endParaRPr lang="en-US" altLang="zh-CN" sz="1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974CD3-B204-4D5F-8E5F-0B47815A86D3}"/>
              </a:ext>
            </a:extLst>
          </p:cNvPr>
          <p:cNvGrpSpPr/>
          <p:nvPr/>
        </p:nvGrpSpPr>
        <p:grpSpPr>
          <a:xfrm>
            <a:off x="0" y="1219258"/>
            <a:ext cx="9144000" cy="5499100"/>
            <a:chOff x="0" y="1358900"/>
            <a:chExt cx="9144000" cy="5499100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E4BABC8C-855C-40DF-A922-6F1C73049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8900"/>
              <a:ext cx="9144000" cy="549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CBC0F1C3-1CDD-4271-BCD0-44571351A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4581525"/>
              <a:ext cx="1584325" cy="2016125"/>
            </a:xfrm>
            <a:prstGeom prst="wedgeRectCallout">
              <a:avLst>
                <a:gd name="adj1" fmla="val -119940"/>
                <a:gd name="adj2" fmla="val -83699"/>
              </a:avLst>
            </a:prstGeom>
            <a:solidFill>
              <a:srgbClr val="DDEE7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 dirty="0"/>
                <a:t>The components lie on an approximate circle about origin of the transform</a:t>
              </a:r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E9CFAF8A-57CF-4861-9B61-41CCB9797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100" y="1628775"/>
              <a:ext cx="2303463" cy="2232025"/>
            </a:xfrm>
            <a:prstGeom prst="ellipse">
              <a:avLst/>
            </a:prstGeom>
            <a:noFill/>
            <a:ln w="28575">
              <a:solidFill>
                <a:srgbClr val="DDEE7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9067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46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4.4 </a:t>
            </a:r>
            <a:r>
              <a:rPr lang="zh-CN" altLang="en-US" sz="2800">
                <a:latin typeface="+mj-ea"/>
              </a:rPr>
              <a:t>频域滤波消除周期噪声</a:t>
            </a:r>
            <a:endParaRPr lang="en-US" altLang="zh-CN" sz="1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solidFill>
                  <a:srgbClr val="3333FF"/>
                </a:solidFill>
                <a:latin typeface="宋体" panose="02010600030101010101" pitchFamily="2" charset="-122"/>
              </a:rPr>
              <a:t>带通滤波器</a:t>
            </a:r>
            <a:r>
              <a:rPr lang="zh-CN" altLang="en-US" sz="2400" dirty="0">
                <a:latin typeface="宋体" panose="02010600030101010101" pitchFamily="2" charset="-122"/>
              </a:rPr>
              <a:t>执行与带阻滤波器相反的操作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marL="471487" lvl="1" indent="0" algn="just">
              <a:buNone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746BB19-9377-4F2D-A697-0DCB28B1E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101749"/>
              </p:ext>
            </p:extLst>
          </p:nvPr>
        </p:nvGraphicFramePr>
        <p:xfrm>
          <a:off x="3222625" y="1746250"/>
          <a:ext cx="269874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1" name="公式" r:id="rId4" imgW="1422360" imgH="241200" progId="Equation.3">
                  <p:embed/>
                </p:oleObj>
              </mc:Choice>
              <mc:Fallback>
                <p:oleObj name="公式" r:id="rId4" imgW="1422360" imgH="241200" progId="Equation.3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3746BB19-9377-4F2D-A697-0DCB28B1E7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5" y="1746250"/>
                        <a:ext cx="2698749" cy="457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1">
            <a:extLst>
              <a:ext uri="{FF2B5EF4-FFF2-40B4-BE49-F238E27FC236}">
                <a16:creationId xmlns:a16="http://schemas.microsoft.com/office/drawing/2014/main" id="{5AFC8466-2416-4286-B146-7CEACCE6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271" y="2423287"/>
            <a:ext cx="371475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3">
            <a:extLst>
              <a:ext uri="{FF2B5EF4-FFF2-40B4-BE49-F238E27FC236}">
                <a16:creationId xmlns:a16="http://schemas.microsoft.com/office/drawing/2014/main" id="{D5A6C823-519A-4D3D-B209-02ABEDBEB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867" y="5231575"/>
            <a:ext cx="4968875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Noise pattern of Fig.5.16(a) obtained by bandpass filtering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D8EEEADF-F0A7-43F0-A525-7B8975980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38" y="2423287"/>
            <a:ext cx="2895524" cy="132343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/>
              <a:t>图的</a:t>
            </a:r>
            <a:r>
              <a:rPr lang="zh-CN" altLang="en-US" sz="1600" dirty="0"/>
              <a:t>生成：</a:t>
            </a:r>
            <a:endParaRPr lang="en-US" altLang="zh-CN" sz="1600" dirty="0"/>
          </a:p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en-US" sz="1600"/>
              <a:t>利用上式得到与带阻滤波器</a:t>
            </a:r>
            <a:r>
              <a:rPr lang="zh-CN" altLang="en-US" sz="1600" dirty="0"/>
              <a:t>相对应的带通滤波器</a:t>
            </a:r>
            <a:r>
              <a:rPr lang="en-US" altLang="zh-CN" sz="1600" dirty="0"/>
              <a:t>;</a:t>
            </a:r>
          </a:p>
          <a:p>
            <a:pPr marL="342900" lvl="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en-US" sz="1600" dirty="0"/>
              <a:t>对带通滤波后的变换进行逆变换。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0073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47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4.4 </a:t>
            </a:r>
            <a:r>
              <a:rPr lang="zh-CN" altLang="en-US" sz="2800">
                <a:latin typeface="+mj-ea"/>
              </a:rPr>
              <a:t>频域滤波消除周期噪声</a:t>
            </a:r>
            <a:endParaRPr lang="en-US" altLang="zh-CN" sz="1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00B0F0"/>
                </a:solidFill>
                <a:latin typeface="宋体" panose="02010600030101010101" pitchFamily="2" charset="-122"/>
              </a:rPr>
              <a:t>陷波滤波器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抑制（或通过）预定的中心频率附近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的频率。要获得有效的效果，陷波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滤波器必须以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关于原点对称的形式出现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</a:rPr>
              <a:t>陷波抑制滤波器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</a:rPr>
              <a:t>陷波通滤波器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理想的陷波滤波器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marL="471487" lvl="1" indent="0" algn="just">
              <a:buNone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746BB19-9377-4F2D-A697-0DCB28B1E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511570"/>
              </p:ext>
            </p:extLst>
          </p:nvPr>
        </p:nvGraphicFramePr>
        <p:xfrm>
          <a:off x="4061627" y="2133634"/>
          <a:ext cx="1020746" cy="40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6" name="公式" r:id="rId4" imgW="571320" imgH="228600" progId="Equation.3">
                  <p:embed/>
                </p:oleObj>
              </mc:Choice>
              <mc:Fallback>
                <p:oleObj name="公式" r:id="rId4" imgW="571320" imgH="228600" progId="Equation.3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3746BB19-9377-4F2D-A697-0DCB28B1E7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1627" y="2133634"/>
                        <a:ext cx="1020746" cy="40670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BB99E04-46E0-4018-9BF9-8A1E0A995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771551"/>
              </p:ext>
            </p:extLst>
          </p:nvPr>
        </p:nvGraphicFramePr>
        <p:xfrm>
          <a:off x="3257550" y="2743200"/>
          <a:ext cx="26289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7" name="公式" r:id="rId6" imgW="1422360" imgH="241200" progId="Equation.3">
                  <p:embed/>
                </p:oleObj>
              </mc:Choice>
              <mc:Fallback>
                <p:oleObj name="公式" r:id="rId6" imgW="1422360" imgH="241200" progId="Equation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9BB99E04-46E0-4018-9BF9-8A1E0A995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2743200"/>
                        <a:ext cx="2628900" cy="4476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8921327E-9887-4E03-94CB-8F82B251D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21418"/>
              </p:ext>
            </p:extLst>
          </p:nvPr>
        </p:nvGraphicFramePr>
        <p:xfrm>
          <a:off x="3511550" y="3667125"/>
          <a:ext cx="474980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8" name="公式" r:id="rId8" imgW="3263760" imgH="1434960" progId="Equation.3">
                  <p:embed/>
                </p:oleObj>
              </mc:Choice>
              <mc:Fallback>
                <p:oleObj name="公式" r:id="rId8" imgW="3263760" imgH="1434960" progId="Equation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9BB99E04-46E0-4018-9BF9-8A1E0A995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50" y="3667125"/>
                        <a:ext cx="4749800" cy="20955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5159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48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4.4 </a:t>
            </a:r>
            <a:r>
              <a:rPr lang="zh-CN" altLang="en-US" sz="2800">
                <a:latin typeface="+mj-ea"/>
              </a:rPr>
              <a:t>频域滤波消除周期噪声</a:t>
            </a:r>
            <a:endParaRPr lang="en-US" altLang="zh-CN" sz="1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巴特沃斯陷波滤波器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Butterworth notch filter</a:t>
            </a:r>
          </a:p>
          <a:p>
            <a:pPr eaLnBrk="1" hangingPunct="1"/>
            <a:endParaRPr lang="en-US" altLang="zh-CN" b="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altLang="zh-CN" b="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altLang="zh-CN" b="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高斯陷波滤波器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Gaussian notch filter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marL="471487" lvl="1" indent="0" algn="just">
              <a:buNone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958FF2F-E807-42BD-8B1B-D343ACAA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600248"/>
            <a:ext cx="46291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33726664-7B21-4CE0-9166-B0AB7F09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3462400"/>
            <a:ext cx="49434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109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49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Verdana"/>
                <a:ea typeface="宋体"/>
                <a:cs typeface="+mj-cs"/>
              </a:rPr>
              <a:t>频域滤波消减周期噪声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Verdana"/>
                <a:ea typeface="宋体"/>
                <a:cs typeface="+mj-cs"/>
              </a:rPr>
              <a:t>Periodic Noise Reduction by Frequency Domain Filtering</a:t>
            </a:r>
            <a:endParaRPr lang="en-US" altLang="zh-CN" sz="1800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72B709-C1DA-45CD-9854-C5A4834D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7AD537-CBFC-42CB-95CA-BC57871DF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0" y="220663"/>
            <a:ext cx="8489950" cy="650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67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3">
            <a:extLst>
              <a:ext uri="{FF2B5EF4-FFF2-40B4-BE49-F238E27FC236}">
                <a16:creationId xmlns:a16="http://schemas.microsoft.com/office/drawing/2014/main" id="{B5CC24EC-69E2-47C5-896F-A51D04EE99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8195" name="灯片编号占位符 5">
            <a:extLst>
              <a:ext uri="{FF2B5EF4-FFF2-40B4-BE49-F238E27FC236}">
                <a16:creationId xmlns:a16="http://schemas.microsoft.com/office/drawing/2014/main" id="{8BA5FD7F-131E-46E4-92E9-75A13B77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FB1A31C-E55C-4A67-BC3D-5962FCEDAE75}" type="slidenum">
              <a:rPr lang="zh-CN" altLang="zh-CN"/>
              <a:pPr algn="r"/>
              <a:t>5</a:t>
            </a:fld>
            <a:endParaRPr lang="zh-CN" altLang="zh-CN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3062BFCF-E8FC-4B52-B1ED-0DE5D6A59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7654925" cy="533400"/>
          </a:xfrm>
        </p:spPr>
        <p:txBody>
          <a:bodyPr/>
          <a:lstStyle/>
          <a:p>
            <a:pPr eaLnBrk="1" hangingPunct="1"/>
            <a:r>
              <a:rPr lang="en-US" altLang="zh-CN" sz="2800"/>
              <a:t>4.1 </a:t>
            </a:r>
            <a:r>
              <a:rPr lang="zh-CN" altLang="en-US" sz="2800"/>
              <a:t>图像退化</a:t>
            </a:r>
            <a:r>
              <a:rPr lang="en-US" altLang="zh-CN" sz="2800"/>
              <a:t>/</a:t>
            </a:r>
            <a:r>
              <a:rPr lang="zh-CN" altLang="en-US" sz="2800"/>
              <a:t>复原过程的模型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5F9C6F9-144E-4817-84CA-B51EC79F20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数字</a:t>
            </a:r>
            <a:r>
              <a:rPr lang="zh-CN" altLang="en-US" dirty="0">
                <a:solidFill>
                  <a:schemeClr val="tx1"/>
                </a:solidFill>
                <a:cs typeface="Arial" panose="020B0604020202020204" pitchFamily="34" charset="0"/>
              </a:rPr>
              <a:t>图像的主要噪声源出现在：</a:t>
            </a:r>
            <a:endParaRPr lang="en-US" altLang="zh-CN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dirty="0">
                <a:solidFill>
                  <a:srgbClr val="3333FF"/>
                </a:solidFill>
                <a:cs typeface="Arial" panose="020B0604020202020204" pitchFamily="34" charset="0"/>
              </a:rPr>
              <a:t>图像采集</a:t>
            </a:r>
            <a:r>
              <a:rPr lang="en-US" altLang="zh-CN" dirty="0">
                <a:solidFill>
                  <a:srgbClr val="3333FF"/>
                </a:solidFill>
                <a:cs typeface="Arial" panose="020B0604020202020204" pitchFamily="34" charset="0"/>
              </a:rPr>
              <a:t>(</a:t>
            </a:r>
            <a:r>
              <a:rPr lang="zh-CN" altLang="en-US" dirty="0">
                <a:solidFill>
                  <a:srgbClr val="3333FF"/>
                </a:solidFill>
                <a:cs typeface="Arial" panose="020B0604020202020204" pitchFamily="34" charset="0"/>
              </a:rPr>
              <a:t>数字化</a:t>
            </a:r>
            <a:r>
              <a:rPr lang="en-US" altLang="zh-CN" dirty="0">
                <a:solidFill>
                  <a:srgbClr val="3333FF"/>
                </a:solidFill>
                <a:cs typeface="Arial" panose="020B0604020202020204" pitchFamily="34" charset="0"/>
              </a:rPr>
              <a:t>)</a:t>
            </a:r>
            <a:r>
              <a:rPr lang="en-US" altLang="zh-CN" b="0" i="0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image acquisition (digitization)</a:t>
            </a:r>
            <a:endParaRPr lang="en-US" altLang="zh-CN" dirty="0">
              <a:cs typeface="Arial" panose="020B0604020202020204" pitchFamily="34" charset="0"/>
            </a:endParaRPr>
          </a:p>
          <a:p>
            <a:pPr lvl="2" eaLnBrk="1" hangingPunct="1"/>
            <a:r>
              <a:rPr lang="zh-CN" altLang="en-US" sz="1800" dirty="0">
                <a:cs typeface="Arial" panose="020B0604020202020204" pitchFamily="34" charset="0"/>
              </a:rPr>
              <a:t>用</a:t>
            </a:r>
            <a:r>
              <a:rPr lang="en-US" altLang="zh-CN" sz="1800" dirty="0">
                <a:cs typeface="Arial" panose="020B0604020202020204" pitchFamily="34" charset="0"/>
              </a:rPr>
              <a:t>CCD</a:t>
            </a:r>
            <a:r>
              <a:rPr lang="zh-CN" altLang="en-US" sz="1800" dirty="0">
                <a:cs typeface="Arial" panose="020B0604020202020204" pitchFamily="34" charset="0"/>
              </a:rPr>
              <a:t>相机获取图像</a:t>
            </a:r>
            <a:r>
              <a:rPr lang="en-US" altLang="zh-CN" sz="1800" dirty="0">
                <a:cs typeface="Arial" panose="020B0604020202020204" pitchFamily="34" charset="0"/>
              </a:rPr>
              <a:t>:</a:t>
            </a:r>
            <a:r>
              <a:rPr lang="zh-CN" altLang="en-US" sz="1800" dirty="0">
                <a:cs typeface="Arial" panose="020B0604020202020204" pitchFamily="34" charset="0"/>
              </a:rPr>
              <a:t>光照水平，传感器温度</a:t>
            </a:r>
          </a:p>
          <a:p>
            <a:pPr lvl="1" eaLnBrk="1" hangingPunct="1"/>
            <a:r>
              <a:rPr lang="zh-CN" altLang="en-US" dirty="0">
                <a:solidFill>
                  <a:srgbClr val="3333FF"/>
                </a:solidFill>
                <a:cs typeface="Arial" panose="020B0604020202020204" pitchFamily="34" charset="0"/>
              </a:rPr>
              <a:t>传输 </a:t>
            </a:r>
            <a:r>
              <a:rPr lang="en-US" altLang="zh-CN" dirty="0">
                <a:cs typeface="Arial" panose="020B0604020202020204" pitchFamily="34" charset="0"/>
              </a:rPr>
              <a:t>transmission</a:t>
            </a:r>
          </a:p>
          <a:p>
            <a:pPr lvl="2" eaLnBrk="1" hangingPunct="1"/>
            <a:r>
              <a:rPr lang="zh-CN" altLang="en-US" sz="1800" dirty="0">
                <a:cs typeface="Arial" panose="020B0604020202020204" pitchFamily="34" charset="0"/>
              </a:rPr>
              <a:t>无线网络传输</a:t>
            </a:r>
            <a:r>
              <a:rPr lang="en-US" altLang="zh-CN" sz="1800" dirty="0">
                <a:cs typeface="Arial" panose="020B0604020202020204" pitchFamily="34" charset="0"/>
              </a:rPr>
              <a:t>:</a:t>
            </a:r>
            <a:r>
              <a:rPr lang="zh-CN" altLang="en-US" sz="1800" dirty="0">
                <a:cs typeface="Arial" panose="020B0604020202020204" pitchFamily="34" charset="0"/>
              </a:rPr>
              <a:t>闪电</a:t>
            </a:r>
            <a:r>
              <a:rPr lang="en-US" altLang="zh-CN" sz="1800" dirty="0">
                <a:cs typeface="Arial" panose="020B0604020202020204" pitchFamily="34" charset="0"/>
              </a:rPr>
              <a:t>(Lightning)</a:t>
            </a:r>
            <a:r>
              <a:rPr lang="zh-CN" altLang="en-US" sz="1800" dirty="0">
                <a:cs typeface="Arial" panose="020B0604020202020204" pitchFamily="34" charset="0"/>
              </a:rPr>
              <a:t>，大气干扰</a:t>
            </a:r>
            <a:r>
              <a:rPr lang="en-US" altLang="zh-CN" sz="1800" dirty="0">
                <a:cs typeface="Arial" panose="020B0604020202020204" pitchFamily="34" charset="0"/>
              </a:rPr>
              <a:t>(atmosphere </a:t>
            </a:r>
            <a:r>
              <a:rPr lang="en-US" altLang="zh-CN" sz="1800">
                <a:cs typeface="Arial" panose="020B0604020202020204" pitchFamily="34" charset="0"/>
              </a:rPr>
              <a:t>disturbance)</a:t>
            </a:r>
          </a:p>
          <a:p>
            <a:pPr lvl="2" eaLnBrk="1" hangingPunct="1"/>
            <a:endParaRPr lang="en-US" altLang="zh-CN" sz="1800" dirty="0">
              <a:cs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cs typeface="Arial" panose="020B0604020202020204" pitchFamily="34" charset="0"/>
              </a:rPr>
              <a:t>噪声的空间和频率特性</a:t>
            </a:r>
            <a:endParaRPr lang="en-US" altLang="zh-CN" dirty="0"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dirty="0">
                <a:cs typeface="Arial" panose="020B0604020202020204" pitchFamily="34" charset="0"/>
              </a:rPr>
              <a:t>当噪声的傅里叶谱一定时，这种噪声通常称为</a:t>
            </a:r>
            <a:r>
              <a:rPr lang="zh-CN" altLang="en-US" u="sng" dirty="0">
                <a:solidFill>
                  <a:srgbClr val="3333FF"/>
                </a:solidFill>
                <a:cs typeface="Arial" panose="020B0604020202020204" pitchFamily="34" charset="0"/>
              </a:rPr>
              <a:t>白噪声</a:t>
            </a:r>
            <a:r>
              <a:rPr lang="en-US" altLang="zh-CN" dirty="0">
                <a:cs typeface="Arial" panose="020B0604020202020204" pitchFamily="34" charset="0"/>
              </a:rPr>
              <a:t>(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white noise</a:t>
            </a:r>
            <a:r>
              <a:rPr lang="en-US" altLang="zh-CN" dirty="0">
                <a:cs typeface="Arial" panose="020B0604020202020204" pitchFamily="34" charset="0"/>
              </a:rPr>
              <a:t>)</a:t>
            </a:r>
          </a:p>
          <a:p>
            <a:pPr lvl="1" eaLnBrk="1" hangingPunct="1"/>
            <a:r>
              <a:rPr lang="zh-CN" altLang="en-US" dirty="0">
                <a:cs typeface="Arial" panose="020B0604020202020204" pitchFamily="34" charset="0"/>
              </a:rPr>
              <a:t>除了空间周期噪声，我们在本章中假设噪声是</a:t>
            </a:r>
            <a:endParaRPr lang="en-US" altLang="zh-CN" dirty="0">
              <a:cs typeface="Arial" panose="020B0604020202020204" pitchFamily="34" charset="0"/>
            </a:endParaRPr>
          </a:p>
          <a:p>
            <a:pPr lvl="2" eaLnBrk="1" hangingPunct="1"/>
            <a:r>
              <a:rPr lang="zh-CN" altLang="en-US" sz="1800" dirty="0">
                <a:solidFill>
                  <a:srgbClr val="3333FF"/>
                </a:solidFill>
                <a:cs typeface="Arial" panose="020B0604020202020204" pitchFamily="34" charset="0"/>
              </a:rPr>
              <a:t>不依赖于空间坐标</a:t>
            </a:r>
          </a:p>
          <a:p>
            <a:pPr lvl="2" eaLnBrk="1" hangingPunct="1"/>
            <a:r>
              <a:rPr lang="zh-CN" altLang="en-US" sz="1800" dirty="0">
                <a:solidFill>
                  <a:srgbClr val="3333FF"/>
                </a:solidFill>
                <a:cs typeface="Arial" panose="020B0604020202020204" pitchFamily="34" charset="0"/>
              </a:rPr>
              <a:t>与图像本身不相关</a:t>
            </a:r>
            <a:endParaRPr lang="en-US" altLang="zh-CN" sz="1800" dirty="0">
              <a:solidFill>
                <a:srgbClr val="3333FF"/>
              </a:solidFill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dirty="0">
                <a:cs typeface="Arial" panose="020B0604020202020204" pitchFamily="34" charset="0"/>
              </a:rPr>
              <a:t>处理空间相关噪声的复杂性超出了我们讨论的范围</a:t>
            </a:r>
            <a:endParaRPr lang="zh-TW" altLang="zh-CN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50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4.4 </a:t>
            </a:r>
            <a:r>
              <a:rPr lang="zh-CN" altLang="en-US" sz="2800">
                <a:latin typeface="+mj-ea"/>
              </a:rPr>
              <a:t>频域滤波消除周期噪声</a:t>
            </a: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120A-19B6-49C0-83A8-21946E8C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82607"/>
            <a:ext cx="24003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5A17C-022D-4A45-B5F2-5006926E2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255632"/>
            <a:ext cx="45910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E6359554-7D72-40AB-9B40-7BF16B3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848020"/>
            <a:ext cx="45720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FCD76807-EC8A-4BC5-B88F-A52AF097B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969962"/>
            <a:ext cx="48863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6FE5A90B-F0D4-4F20-9D74-FFC82706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05" y="998577"/>
            <a:ext cx="8477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1CDD3460-E1E6-4844-9D14-52C22260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632120"/>
            <a:ext cx="1219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03A298C3-5AF8-4E4B-A723-F69CC240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559095"/>
            <a:ext cx="28860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DEFD55CE-A4CE-4EE6-927C-6BD47B00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8" y="6400722"/>
            <a:ext cx="48958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674A1F-871D-47C7-89FB-A42DAC50A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248326"/>
            <a:ext cx="434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791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51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4.4 </a:t>
            </a:r>
            <a:r>
              <a:rPr lang="zh-CN" altLang="en-US" sz="2800">
                <a:latin typeface="宋体"/>
              </a:rPr>
              <a:t>频域滤波消除周期噪声</a:t>
            </a:r>
            <a:endParaRPr lang="en-US" altLang="zh-CN" sz="1800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72B709-C1DA-45CD-9854-C5A4834D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</a:rPr>
              <a:t>最佳陷波滤波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使复原估计          的局部方差最小</a:t>
            </a:r>
          </a:p>
        </p:txBody>
      </p:sp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E0740C71-95F6-442F-A5D9-C690321E2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216200"/>
              </p:ext>
            </p:extLst>
          </p:nvPr>
        </p:nvGraphicFramePr>
        <p:xfrm>
          <a:off x="4105287" y="1104818"/>
          <a:ext cx="792162" cy="355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0" name="公式" r:id="rId4" imgW="508000" imgH="279400" progId="Equation.3">
                  <p:embed/>
                </p:oleObj>
              </mc:Choice>
              <mc:Fallback>
                <p:oleObj name="公式" r:id="rId4" imgW="508000" imgH="279400" progId="Equation.3">
                  <p:embed/>
                  <p:pic>
                    <p:nvPicPr>
                      <p:cNvPr id="69638" name="Object 9">
                        <a:extLst>
                          <a:ext uri="{FF2B5EF4-FFF2-40B4-BE49-F238E27FC236}">
                            <a16:creationId xmlns:a16="http://schemas.microsoft.com/office/drawing/2014/main" id="{5628E13E-6DDE-48B5-A96D-4A3D46CDC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287" y="1104818"/>
                        <a:ext cx="792162" cy="355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3EE0989F-67A8-47B6-8E71-D6B7FBC0FC6A}"/>
              </a:ext>
            </a:extLst>
          </p:cNvPr>
          <p:cNvGrpSpPr/>
          <p:nvPr/>
        </p:nvGrpSpPr>
        <p:grpSpPr>
          <a:xfrm>
            <a:off x="171334" y="1752644"/>
            <a:ext cx="8820150" cy="4221162"/>
            <a:chOff x="171334" y="1752644"/>
            <a:chExt cx="8820150" cy="422116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0409F101-09EC-4204-9619-ED9A36BC0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4" y="1752644"/>
              <a:ext cx="8820150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969BA6AF-0685-459C-BF8A-A479DB52A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3472" y="5181644"/>
              <a:ext cx="4248150" cy="792162"/>
            </a:xfrm>
            <a:prstGeom prst="wedgeRectCallout">
              <a:avLst>
                <a:gd name="adj1" fmla="val 1644"/>
                <a:gd name="adj2" fmla="val -158014"/>
              </a:avLst>
            </a:prstGeom>
            <a:solidFill>
              <a:srgbClr val="DDEE7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000099"/>
                  </a:solidFill>
                </a:rPr>
                <a:t>The pattern contained more than one sinusoidal component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C103914-F75B-42A6-BA24-1422186491B0}"/>
              </a:ext>
            </a:extLst>
          </p:cNvPr>
          <p:cNvSpPr txBox="1"/>
          <p:nvPr/>
        </p:nvSpPr>
        <p:spPr>
          <a:xfrm>
            <a:off x="3299751" y="1936575"/>
            <a:ext cx="4614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Gaussian notch filter</a:t>
            </a:r>
            <a:endParaRPr lang="zh-CN" altLang="en-US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954E8400-FA4F-46C1-9B1D-C6BF20380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338" y="896646"/>
            <a:ext cx="2895524" cy="2062103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 b="1" dirty="0"/>
              <a:t>过程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en-US" sz="1600" dirty="0"/>
              <a:t>通过在每个尖峰位置放置一个陷波通滤波器       来隔离干扰模式的主要贡献。噪声图表示为：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endParaRPr lang="zh-CN" altLang="en-US" sz="1600" dirty="0"/>
          </a:p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en-US" sz="1600" dirty="0"/>
              <a:t>从损坏的图像中减去模式的可变加权部分。</a:t>
            </a:r>
            <a:endParaRPr lang="en-US" altLang="zh-CN" sz="16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5A2211-507B-4164-9351-9AED99482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50117"/>
              </p:ext>
            </p:extLst>
          </p:nvPr>
        </p:nvGraphicFramePr>
        <p:xfrm>
          <a:off x="3296363" y="2175243"/>
          <a:ext cx="1855788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" name="公式" r:id="rId7" imgW="1498320" imgH="203040" progId="Equation.3">
                  <p:embed/>
                </p:oleObj>
              </mc:Choice>
              <mc:Fallback>
                <p:oleObj name="公式" r:id="rId7" imgW="14983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96363" y="2175243"/>
                        <a:ext cx="1855788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08B7767-603A-4B1C-A5B7-0375A8B25A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519760"/>
              </p:ext>
            </p:extLst>
          </p:nvPr>
        </p:nvGraphicFramePr>
        <p:xfrm>
          <a:off x="4819695" y="1471097"/>
          <a:ext cx="527933" cy="25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" name="公式" r:id="rId9" imgW="495000" imgH="203040" progId="Equation.3">
                  <p:embed/>
                </p:oleObj>
              </mc:Choice>
              <mc:Fallback>
                <p:oleObj name="公式" r:id="rId9" imgW="4950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19695" y="1471097"/>
                        <a:ext cx="527933" cy="251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7">
            <a:extLst>
              <a:ext uri="{FF2B5EF4-FFF2-40B4-BE49-F238E27FC236}">
                <a16:creationId xmlns:a16="http://schemas.microsoft.com/office/drawing/2014/main" id="{7A6A5305-D28D-4927-83B6-BCF1F487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9314" y="905523"/>
            <a:ext cx="2895524" cy="1077218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/>
              <a:t>问题：</a:t>
            </a:r>
            <a:endParaRPr lang="en-US" altLang="zh-CN" sz="1600" dirty="0"/>
          </a:p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en-US" sz="1600"/>
              <a:t>随着陷波数量的增加，被过滤掉的频率成分增多，使得图像信息损失过多。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9748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52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4.4 </a:t>
            </a:r>
            <a:r>
              <a:rPr lang="zh-CN" altLang="en-US" sz="2800">
                <a:latin typeface="宋体"/>
              </a:rPr>
              <a:t>频域滤波消除周期噪声</a:t>
            </a:r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6738" y="1142930"/>
                <a:ext cx="8001000" cy="4953000"/>
              </a:xfrm>
            </p:spPr>
            <p:txBody>
              <a:bodyPr/>
              <a:lstStyle/>
              <a:p>
                <a:pPr eaLnBrk="1" hangingPunct="1"/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这种过滤过程通常只产生真实模式的近似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结果。</a:t>
                </a: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可以通过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</a:rPr>
                  <a:t>g(x,y)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减去     的加权部分来最小化，从而得到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</a:rPr>
                  <a:t>f(x,y)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的估计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</a:rPr>
                  <a:t>:</a:t>
                </a: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</a:rPr>
                  <a:t>w(x,y)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的一种估计方法：使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zh-CN" alt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zh-CN" alt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周围指定大小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</a:rPr>
                  <a:t>(2a+1,2b+1)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的邻域内</a:t>
                </a:r>
                <a:r>
                  <a:rPr lang="zh-CN" altLang="en-US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方差最小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。</a:t>
                </a:r>
                <a:r>
                  <a:rPr lang="zh-CN" altLang="en-US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acc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表示邻域内的均值。</a:t>
                </a: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意义：保证相邻像素之间的变化不会太大，从而不会损失过多的图像信息。</a:t>
                </a: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471487" lvl="1" indent="0" algn="just">
                  <a:buNone/>
                </a:pPr>
                <a:endParaRPr lang="en-US" altLang="zh-CN" dirty="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6738" y="1142930"/>
                <a:ext cx="8001000" cy="4953000"/>
              </a:xfrm>
              <a:blipFill>
                <a:blip r:embed="rId4"/>
                <a:stretch>
                  <a:fillRect l="-305" t="-615" r="-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BB99E04-46E0-4018-9BF9-8A1E0A995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443267"/>
              </p:ext>
            </p:extLst>
          </p:nvPr>
        </p:nvGraphicFramePr>
        <p:xfrm>
          <a:off x="2678113" y="2168525"/>
          <a:ext cx="37782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0" name="公式" r:id="rId5" imgW="2044440" imgH="241200" progId="Equation.3">
                  <p:embed/>
                </p:oleObj>
              </mc:Choice>
              <mc:Fallback>
                <p:oleObj name="公式" r:id="rId5" imgW="2044440" imgH="241200" progId="Equation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9BB99E04-46E0-4018-9BF9-8A1E0A995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2168525"/>
                        <a:ext cx="3778250" cy="4476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D865FDD-4072-47E9-A098-42CF1B25AE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643338"/>
              </p:ext>
            </p:extLst>
          </p:nvPr>
        </p:nvGraphicFramePr>
        <p:xfrm>
          <a:off x="3471786" y="1610100"/>
          <a:ext cx="571491" cy="253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1" name="公式" r:id="rId7" imgW="457200" imgH="203040" progId="Equation.3">
                  <p:embed/>
                </p:oleObj>
              </mc:Choice>
              <mc:Fallback>
                <p:oleObj name="公式" r:id="rId7" imgW="4572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71786" y="1610100"/>
                        <a:ext cx="571491" cy="253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90DEC87E-154E-459D-9BAC-DDDD869A8549}"/>
                  </a:ext>
                </a:extLst>
              </p:cNvPr>
              <p:cNvSpPr txBox="1"/>
              <p:nvPr/>
            </p:nvSpPr>
            <p:spPr bwMode="auto">
              <a:xfrm>
                <a:off x="561795" y="4687161"/>
                <a:ext cx="8001000" cy="121924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𝐦𝐢𝐧</m:t>
                      </m:r>
                      <m:r>
                        <a:rPr lang="en-US" altLang="zh-CN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m:rPr>
                              <m:sty m:val="p"/>
                            </m:rPr>
                            <a:rPr lang="en-US" altLang="zh-CN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+1)(2</m:t>
                          </m:r>
                          <m:r>
                            <m:rPr>
                              <m:sty m:val="p"/>
                            </m:rPr>
                            <a:rPr lang="en-US" altLang="zh-CN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zh-CN" altLang="en-US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</m:acc>
                                  <m:d>
                                    <m:dPr>
                                      <m:ctrlPr>
                                        <a:rPr lang="zh-CN" altLang="en-US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90DEC87E-154E-459D-9BAC-DDDD869A8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795" y="4687161"/>
                <a:ext cx="8001000" cy="1219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659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380128-6957-4325-AF49-75B0F2AA7F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/>
                  <a:t>将上页中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/>
                  <a:t>的表达式带入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/>
                  <a:t>，可得：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380128-6957-4325-AF49-75B0F2AA7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90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9563A3-2992-4749-8A32-441F0867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zh-CN" dirty="0"/>
              <a:t>Digital Image Processing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18FFE5-9A4A-45D7-9E39-F32D1ACE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0E3F4-340B-4B1C-9ECA-3254157BDD0A}" type="slidenum">
              <a:rPr lang="zh-CN" altLang="zh-CN" smtClean="0"/>
              <a:pPr>
                <a:defRPr/>
              </a:pPr>
              <a:t>53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4">
                <a:extLst>
                  <a:ext uri="{FF2B5EF4-FFF2-40B4-BE49-F238E27FC236}">
                    <a16:creationId xmlns:a16="http://schemas.microsoft.com/office/drawing/2014/main" id="{1FC97704-388C-6740-94E5-98A9056439F8}"/>
                  </a:ext>
                </a:extLst>
              </p:cNvPr>
              <p:cNvSpPr txBox="1"/>
              <p:nvPr/>
            </p:nvSpPr>
            <p:spPr bwMode="auto">
              <a:xfrm>
                <a:off x="622083" y="2696516"/>
                <a:ext cx="6788908" cy="609618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/>
              <a:p>
                <a:r>
                  <a:rPr lang="zh-CN" altLang="en-US">
                    <a:solidFill>
                      <a:srgbClr val="3333FF"/>
                    </a:solidFill>
                    <a:latin typeface="Cambria Math" panose="02040503050406030204" pitchFamily="18" charset="0"/>
                  </a:rPr>
                  <a:t>假设：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在整个领域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且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内</a:t>
                </a:r>
                <a:r>
                  <a:rPr lang="zh-CN" altLang="en-US" b="0">
                    <a:latin typeface="Cambria Math" panose="02040503050406030204" pitchFamily="18" charset="0"/>
                  </a:rPr>
                  <a:t>保持</a:t>
                </a:r>
                <a:r>
                  <a:rPr lang="zh-CN" altLang="en-US">
                    <a:latin typeface="Cambria Math" panose="02040503050406030204" pitchFamily="18" charset="0"/>
                  </a:rPr>
                  <a:t>不变，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Object 4">
                <a:extLst>
                  <a:ext uri="{FF2B5EF4-FFF2-40B4-BE49-F238E27FC236}">
                    <a16:creationId xmlns:a16="http://schemas.microsoft.com/office/drawing/2014/main" id="{1FC97704-388C-6740-94E5-98A905643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083" y="2696516"/>
                <a:ext cx="6788908" cy="609618"/>
              </a:xfrm>
              <a:prstGeom prst="rect">
                <a:avLst/>
              </a:prstGeom>
              <a:blipFill>
                <a:blip r:embed="rId4"/>
                <a:stretch>
                  <a:fillRect l="-627" t="-8824" b="-7843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16B622A5-32D0-7449-99FA-8B2C69786724}"/>
                  </a:ext>
                </a:extLst>
              </p:cNvPr>
              <p:cNvSpPr txBox="1"/>
              <p:nvPr/>
            </p:nvSpPr>
            <p:spPr bwMode="auto">
              <a:xfrm>
                <a:off x="622083" y="3363270"/>
                <a:ext cx="6788908" cy="47625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rmAutofit/>
              </a:bodyPr>
              <a:lstStyle/>
              <a:p>
                <a:r>
                  <a:rPr lang="zh-CN" altLang="en-US"/>
                  <a:t>即，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16B622A5-32D0-7449-99FA-8B2C69786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083" y="3363270"/>
                <a:ext cx="6788908" cy="476250"/>
              </a:xfrm>
              <a:prstGeom prst="rect">
                <a:avLst/>
              </a:prstGeom>
              <a:blipFill>
                <a:blip r:embed="rId5"/>
                <a:stretch>
                  <a:fillRect l="-627" b="-6250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73868F9-38AF-FC46-BCA3-3D2D846741FB}"/>
                  </a:ext>
                </a:extLst>
              </p:cNvPr>
              <p:cNvSpPr txBox="1"/>
              <p:nvPr/>
            </p:nvSpPr>
            <p:spPr>
              <a:xfrm>
                <a:off x="623852" y="3898160"/>
                <a:ext cx="6787139" cy="1312924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1" lang="zh-CN" altLang="en-US"/>
                  <a:t>因此，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16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CN" sz="1600" i="1" baseline="30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73868F9-38AF-FC46-BCA3-3D2D8467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52" y="3898160"/>
                <a:ext cx="6787139" cy="1312924"/>
              </a:xfrm>
              <a:prstGeom prst="rect">
                <a:avLst/>
              </a:prstGeom>
              <a:blipFill>
                <a:blip r:embed="rId6"/>
                <a:stretch>
                  <a:fillRect l="-627" t="-2294" b="-426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139CA03-45B3-0D4A-87C4-501C9228A053}"/>
                  </a:ext>
                </a:extLst>
              </p:cNvPr>
              <p:cNvSpPr txBox="1"/>
              <p:nvPr/>
            </p:nvSpPr>
            <p:spPr>
              <a:xfrm>
                <a:off x="629368" y="5439644"/>
                <a:ext cx="3082948" cy="555152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/>
                  <a:t>下面，求解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kumimoji="1" lang="en-US" altLang="zh-CN"/>
                  <a:t>	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139CA03-45B3-0D4A-87C4-501C9228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8" y="5439644"/>
                <a:ext cx="3082948" cy="555152"/>
              </a:xfrm>
              <a:prstGeom prst="rect">
                <a:avLst/>
              </a:prstGeom>
              <a:blipFill>
                <a:blip r:embed="rId7"/>
                <a:stretch>
                  <a:fillRect l="-13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425E6A-42AC-8249-B7D6-697F33E356B0}"/>
                  </a:ext>
                </a:extLst>
              </p:cNvPr>
              <p:cNvSpPr txBox="1"/>
              <p:nvPr/>
            </p:nvSpPr>
            <p:spPr>
              <a:xfrm>
                <a:off x="615627" y="965734"/>
                <a:ext cx="7928605" cy="1469954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  <m:r>
                                <a:rPr lang="en-US" altLang="zh-CN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425E6A-42AC-8249-B7D6-697F33E3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27" y="965734"/>
                <a:ext cx="7928605" cy="1469954"/>
              </a:xfrm>
              <a:prstGeom prst="rect">
                <a:avLst/>
              </a:prstGeom>
              <a:blipFill>
                <a:blip r:embed="rId8"/>
                <a:stretch>
                  <a:fillRect b="-61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493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80128-6957-4325-AF49-75B0F2AA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/>
              <a:t>简单起见，我们简写以下符号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9563A3-2992-4749-8A32-441F0867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18FFE5-9A4A-45D7-9E39-F32D1ACE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0E3F4-340B-4B1C-9ECA-3254157BDD0A}" type="slidenum">
              <a:rPr lang="zh-CN" altLang="zh-CN" smtClean="0"/>
              <a:pPr>
                <a:defRPr/>
              </a:pPr>
              <a:t>54</a:t>
            </a:fld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EB46D0-CF27-A64B-9376-27D29B2DD07B}"/>
              </a:ext>
            </a:extLst>
          </p:cNvPr>
          <p:cNvSpPr txBox="1"/>
          <p:nvPr/>
        </p:nvSpPr>
        <p:spPr>
          <a:xfrm>
            <a:off x="1060778" y="1139719"/>
            <a:ext cx="29286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29F6E8-2C90-C544-88D1-172536CB0CB7}"/>
                  </a:ext>
                </a:extLst>
              </p:cNvPr>
              <p:cNvSpPr txBox="1"/>
              <p:nvPr/>
            </p:nvSpPr>
            <p:spPr>
              <a:xfrm>
                <a:off x="771842" y="1182783"/>
                <a:ext cx="4050981" cy="560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/>
                  <a:t>令</a:t>
                </a:r>
                <a:r>
                  <a:rPr lang="zh-CN" altLang="en-US" sz="2000"/>
                  <a:t>算子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sup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nary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29F6E8-2C90-C544-88D1-172536CB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2" y="1182783"/>
                <a:ext cx="4050981" cy="560218"/>
              </a:xfrm>
              <a:prstGeom prst="rect">
                <a:avLst/>
              </a:prstGeom>
              <a:blipFill>
                <a:blip r:embed="rId3"/>
                <a:stretch>
                  <a:fillRect l="-1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C6E1667-73AB-164D-8E25-5B6AE1D3806E}"/>
                  </a:ext>
                </a:extLst>
              </p:cNvPr>
              <p:cNvSpPr txBox="1"/>
              <p:nvPr/>
            </p:nvSpPr>
            <p:spPr>
              <a:xfrm>
                <a:off x="798911" y="1858656"/>
                <a:ext cx="4301596" cy="123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en-US" altLang="zh-CN" sz="2000" i="1">
                    <a:latin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2000">
                    <a:latin typeface="Cambria Math" panose="02040503050406030204" pitchFamily="18" charset="0"/>
                  </a:rPr>
                  <a:t>=</a:t>
                </a:r>
                <a:r>
                  <a:rPr kumimoji="1" lang="en-US" altLang="zh-CN" sz="2000" i="1">
                    <a:latin typeface="Cambria Math" panose="02040503050406030204" pitchFamily="18" charset="0"/>
                  </a:rPr>
                  <a:t>w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200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CN" sz="2000">
                    <a:latin typeface="Cambria Math" panose="020405030504060302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200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CN" sz="2000" baseline="-25000">
                    <a:latin typeface="Cambria Math" panose="02040503050406030204" pitchFamily="18" charset="0"/>
                  </a:rPr>
                  <a:t>0</a:t>
                </a:r>
                <a:endParaRPr kumimoji="1" lang="en-US" altLang="zh-CN" sz="2000" baseline="-25000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l-GR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l-GR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CN" sz="20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en-US" altLang="zh-CN" sz="2000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C6E1667-73AB-164D-8E25-5B6AE1D3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11" y="1858656"/>
                <a:ext cx="4301596" cy="1239378"/>
              </a:xfrm>
              <a:prstGeom prst="rect">
                <a:avLst/>
              </a:prstGeom>
              <a:blipFill>
                <a:blip r:embed="rId4"/>
                <a:stretch>
                  <a:fillRect l="-1416" t="-2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7B918B-EABD-3645-AE9F-F103F48F5D29}"/>
                  </a:ext>
                </a:extLst>
              </p:cNvPr>
              <p:cNvSpPr txBox="1"/>
              <p:nvPr/>
            </p:nvSpPr>
            <p:spPr>
              <a:xfrm>
                <a:off x="798911" y="3250126"/>
                <a:ext cx="1759905" cy="583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得：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7B918B-EABD-3645-AE9F-F103F48F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11" y="3250126"/>
                <a:ext cx="1759905" cy="583173"/>
              </a:xfrm>
              <a:prstGeom prst="rect">
                <a:avLst/>
              </a:prstGeom>
              <a:blipFill>
                <a:blip r:embed="rId5"/>
                <a:stretch>
                  <a:fillRect l="-2768" r="-2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FE053C-A49C-F44F-896A-49D03291EB98}"/>
                  </a:ext>
                </a:extLst>
              </p:cNvPr>
              <p:cNvSpPr txBox="1"/>
              <p:nvPr/>
            </p:nvSpPr>
            <p:spPr>
              <a:xfrm>
                <a:off x="2558816" y="3356540"/>
                <a:ext cx="5525487" cy="279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i="1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zh-CN" sz="2000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zh-CN" sz="20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0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kumimoji="1"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kumimoji="1" lang="en-US" altLang="zh-CN" sz="2000" i="1" baseline="-25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kumimoji="1"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kumimoji="1" lang="en-US" altLang="zh-CN" sz="20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2000" b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kumimoji="1" lang="en-US" altLang="zh-CN" sz="200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kumimoji="1"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sSub>
                            <m:sSubPr>
                              <m:ctrlPr>
                                <a:rPr kumimoji="1"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acc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kumimoji="1" lang="en-US" altLang="zh-CN" sz="2000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acc>
                      <m:accPr>
                        <m:chr m:val="̅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acc>
                      <m:accPr>
                        <m:chr m:val="̅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acc>
                      <m:accPr>
                        <m:chr m:val="̅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</m:oMath>
                </a14:m>
                <a:r>
                  <a:rPr kumimoji="1" lang="en-US" altLang="zh-CN" sz="2000" dirty="0"/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kumimoji="1"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acc>
                      <m:accPr>
                        <m:chr m:val="̅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</m:oMath>
                </a14:m>
                <a:r>
                  <a:rPr kumimoji="1" lang="en-US" altLang="zh-CN" sz="2000" b="0" dirty="0"/>
                  <a:t>+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acc>
                          <m:accPr>
                            <m:chr m:val="̅"/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sz="2000" b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sz="2000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FE053C-A49C-F44F-896A-49D03291E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16" y="3356540"/>
                <a:ext cx="5525487" cy="2793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左右 2">
            <a:extLst>
              <a:ext uri="{FF2B5EF4-FFF2-40B4-BE49-F238E27FC236}">
                <a16:creationId xmlns:a16="http://schemas.microsoft.com/office/drawing/2014/main" id="{C4B9B92F-CB5D-4ABB-9D90-355482612084}"/>
              </a:ext>
            </a:extLst>
          </p:cNvPr>
          <p:cNvSpPr/>
          <p:nvPr/>
        </p:nvSpPr>
        <p:spPr bwMode="auto">
          <a:xfrm>
            <a:off x="914496" y="4672480"/>
            <a:ext cx="1371564" cy="155122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solidFill>
                  <a:schemeClr val="bg1"/>
                </a:solidFill>
              </a:ln>
              <a:solidFill>
                <a:schemeClr val="accent3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96B00F-8064-4139-A670-87CDEB9A11C2}"/>
              </a:ext>
            </a:extLst>
          </p:cNvPr>
          <p:cNvSpPr txBox="1"/>
          <p:nvPr/>
        </p:nvSpPr>
        <p:spPr>
          <a:xfrm>
            <a:off x="983175" y="440549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由</a:t>
            </a:r>
            <a:r>
              <a:rPr kumimoji="1" lang="en-US" altLang="zh-CN"/>
              <a:t>E</a:t>
            </a:r>
            <a:r>
              <a:rPr kumimoji="1" lang="zh-CN" altLang="en-US"/>
              <a:t>的定义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45F3D8-D282-4E72-BCA6-1EB36B38A162}"/>
              </a:ext>
            </a:extLst>
          </p:cNvPr>
          <p:cNvSpPr txBox="1"/>
          <p:nvPr/>
        </p:nvSpPr>
        <p:spPr>
          <a:xfrm>
            <a:off x="1873955" y="54722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即：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57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55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4.4 </a:t>
            </a:r>
            <a:r>
              <a:rPr lang="zh-CN" altLang="en-US" sz="2800">
                <a:latin typeface="宋体"/>
              </a:rPr>
              <a:t>频域滤波消除周期噪声</a:t>
            </a:r>
            <a:endParaRPr lang="en-US" altLang="zh-CN" sz="180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FE86AF6-E6AA-448D-93B1-9B971FE2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32" y="1371654"/>
            <a:ext cx="5867400" cy="337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BD09DC9-8A21-45BB-9135-7C853548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" y="1443092"/>
            <a:ext cx="30241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922AE08D-6A27-466E-9331-A3CED103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" y="4108504"/>
            <a:ext cx="3024187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F48CC612-349E-47C3-81D7-4494E6D8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2" y="4324404"/>
            <a:ext cx="2657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868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56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4.4 </a:t>
            </a:r>
            <a:r>
              <a:rPr lang="zh-CN" altLang="en-US" sz="2800">
                <a:latin typeface="宋体"/>
              </a:rPr>
              <a:t>频域滤波消除周期噪声</a:t>
            </a:r>
            <a:endParaRPr lang="en-US" altLang="zh-CN" sz="18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9E2507EB-D216-48D9-989F-E5B6BB98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2" y="1295456"/>
            <a:ext cx="7021512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9FA4AEEC-F684-4483-AD66-53A446AAC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467" y="2160643"/>
            <a:ext cx="1800225" cy="2292350"/>
          </a:xfrm>
          <a:prstGeom prst="rect">
            <a:avLst/>
          </a:prstGeom>
          <a:solidFill>
            <a:srgbClr val="DDEE7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0099"/>
                </a:solidFill>
              </a:rPr>
              <a:t>The periodic interference was removed for all practical purposes</a:t>
            </a:r>
          </a:p>
        </p:txBody>
      </p:sp>
    </p:spTree>
    <p:extLst>
      <p:ext uri="{BB962C8B-B14F-4D97-AF65-F5344CB8AC3E}">
        <p14:creationId xmlns:p14="http://schemas.microsoft.com/office/powerpoint/2010/main" val="2714564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57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4.5 </a:t>
            </a:r>
            <a:r>
              <a:rPr lang="zh-CN" altLang="en-US" sz="2800">
                <a:latin typeface="+mj-ea"/>
              </a:rPr>
              <a:t>线性、位置</a:t>
            </a:r>
            <a:r>
              <a:rPr lang="zh-CN" altLang="en-US" sz="2800" dirty="0">
                <a:latin typeface="+mj-ea"/>
              </a:rPr>
              <a:t>不变</a:t>
            </a:r>
            <a:r>
              <a:rPr lang="zh-CN" altLang="en-US" sz="2800">
                <a:latin typeface="+mj-ea"/>
              </a:rPr>
              <a:t>的退化</a:t>
            </a:r>
            <a:endParaRPr lang="zh-CN" altLang="en-US" sz="2800" dirty="0">
              <a:latin typeface="+mj-ea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990664"/>
            <a:ext cx="8001000" cy="4953000"/>
          </a:xfrm>
        </p:spPr>
        <p:txBody>
          <a:bodyPr/>
          <a:lstStyle/>
          <a:p>
            <a:pPr eaLnBrk="1" hangingPunct="1"/>
            <a:r>
              <a:rPr lang="zh-CN" altLang="en-US" sz="2400" b="0" dirty="0">
                <a:latin typeface="宋体" panose="02010600030101010101" pitchFamily="2" charset="-122"/>
              </a:rPr>
              <a:t>复原阶段之前的</a:t>
            </a:r>
            <a:r>
              <a:rPr lang="zh-CN" altLang="en-US" sz="2400" b="0" dirty="0">
                <a:solidFill>
                  <a:srgbClr val="3333FF"/>
                </a:solidFill>
                <a:latin typeface="宋体" panose="02010600030101010101" pitchFamily="2" charset="-122"/>
              </a:rPr>
              <a:t>输入输出关系</a:t>
            </a:r>
            <a:r>
              <a:rPr lang="zh-CN" altLang="en-US" sz="2400" b="0">
                <a:latin typeface="宋体" panose="02010600030101010101" pitchFamily="2" charset="-122"/>
              </a:rPr>
              <a:t>表示为：</a:t>
            </a:r>
            <a:endParaRPr lang="en-US" altLang="zh-CN" sz="2400" b="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b="0" dirty="0">
              <a:latin typeface="宋体" panose="02010600030101010101" pitchFamily="2" charset="-122"/>
            </a:endParaRPr>
          </a:p>
          <a:p>
            <a:pPr eaLnBrk="1" hangingPunct="1"/>
            <a:endParaRPr lang="zh-CN" altLang="en-US" b="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0">
                <a:latin typeface="宋体" panose="02010600030101010101" pitchFamily="2" charset="-122"/>
              </a:rPr>
              <a:t>现在，我们</a:t>
            </a:r>
            <a:r>
              <a:rPr lang="zh-CN" altLang="en-US" sz="2400" b="0" dirty="0">
                <a:latin typeface="宋体" panose="02010600030101010101" pitchFamily="2" charset="-122"/>
              </a:rPr>
              <a:t>假设        ，则</a:t>
            </a:r>
            <a:endParaRPr lang="en-US" altLang="zh-CN" sz="2400" b="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b="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b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 i="1">
                <a:latin typeface="宋体" panose="02010600030101010101" pitchFamily="2" charset="-122"/>
              </a:rPr>
              <a:t>H </a:t>
            </a:r>
            <a:r>
              <a:rPr lang="zh-CN" altLang="en-US" sz="2400" b="0">
                <a:latin typeface="宋体" panose="02010600030101010101" pitchFamily="2" charset="-122"/>
              </a:rPr>
              <a:t>为</a:t>
            </a:r>
            <a:r>
              <a:rPr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线性</a:t>
            </a:r>
            <a:r>
              <a:rPr lang="zh-CN" altLang="en-US" sz="2400" b="0">
                <a:latin typeface="宋体" panose="02010600030101010101" pitchFamily="2" charset="-122"/>
              </a:rPr>
              <a:t>：</a:t>
            </a:r>
            <a:endParaRPr lang="en-US" altLang="zh-CN" sz="2400" b="0"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sz="800"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r>
              <a:rPr lang="en-US" altLang="zh-CN" sz="2000">
                <a:latin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</a:rPr>
              <a:t>）</a:t>
            </a:r>
            <a:r>
              <a:rPr lang="zh-CN" altLang="en-US" sz="2000" u="sng" dirty="0">
                <a:latin typeface="宋体" panose="02010600030101010101" pitchFamily="2" charset="-122"/>
              </a:rPr>
              <a:t>可加性</a:t>
            </a:r>
            <a:r>
              <a:rPr lang="zh-CN" altLang="en-US" sz="2000" dirty="0">
                <a:latin typeface="宋体" panose="02010600030101010101" pitchFamily="2" charset="-122"/>
              </a:rPr>
              <a:t>（如果</a:t>
            </a:r>
            <a:r>
              <a:rPr lang="en-US" altLang="zh-CN" sz="2000" dirty="0">
                <a:latin typeface="宋体" panose="02010600030101010101" pitchFamily="2" charset="-122"/>
              </a:rPr>
              <a:t>a=b=</a:t>
            </a:r>
            <a:r>
              <a:rPr lang="en-US" altLang="zh-CN" sz="2000">
                <a:latin typeface="宋体" panose="02010600030101010101" pitchFamily="2" charset="-122"/>
              </a:rPr>
              <a:t>1</a:t>
            </a:r>
            <a:r>
              <a:rPr lang="zh-CN" altLang="en-US" sz="2000">
                <a:latin typeface="宋体" panose="02010600030101010101" pitchFamily="2" charset="-122"/>
              </a:rPr>
              <a:t>）</a:t>
            </a:r>
            <a:endParaRPr lang="en-US" altLang="zh-CN" sz="2000"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en-US" altLang="zh-CN"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</a:rPr>
              <a:t>）</a:t>
            </a:r>
            <a:r>
              <a:rPr lang="zh-CN" altLang="en-US" sz="2000" u="sng" dirty="0">
                <a:latin typeface="宋体" panose="02010600030101010101" pitchFamily="2" charset="-122"/>
              </a:rPr>
              <a:t>同质性</a:t>
            </a:r>
            <a:r>
              <a:rPr lang="zh-CN" altLang="en-US" sz="2000" dirty="0">
                <a:latin typeface="宋体" panose="02010600030101010101" pitchFamily="2" charset="-122"/>
              </a:rPr>
              <a:t>（       ）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lvl="1" algn="just"/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AE5FE026-108C-4D00-B94A-B801F9E55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707302"/>
              </p:ext>
            </p:extLst>
          </p:nvPr>
        </p:nvGraphicFramePr>
        <p:xfrm>
          <a:off x="2863850" y="1600248"/>
          <a:ext cx="34067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5" name="公式" r:id="rId4" imgW="1726920" imgH="203040" progId="Equation.3">
                  <p:embed/>
                </p:oleObj>
              </mc:Choice>
              <mc:Fallback>
                <p:oleObj name="公式" r:id="rId4" imgW="1726920" imgH="203040" progId="Equation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AE5FE026-108C-4D00-B94A-B801F9E55F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1600248"/>
                        <a:ext cx="3406775" cy="4000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5">
                <a:extLst>
                  <a:ext uri="{FF2B5EF4-FFF2-40B4-BE49-F238E27FC236}">
                    <a16:creationId xmlns:a16="http://schemas.microsoft.com/office/drawing/2014/main" id="{E3C37BD3-6B10-484C-ADF3-1CE6D789CB58}"/>
                  </a:ext>
                </a:extLst>
              </p:cNvPr>
              <p:cNvSpPr txBox="1"/>
              <p:nvPr/>
            </p:nvSpPr>
            <p:spPr bwMode="auto">
              <a:xfrm>
                <a:off x="3229009" y="2209832"/>
                <a:ext cx="1396996" cy="35718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7" name="Object 25">
                <a:extLst>
                  <a:ext uri="{FF2B5EF4-FFF2-40B4-BE49-F238E27FC236}">
                    <a16:creationId xmlns:a16="http://schemas.microsoft.com/office/drawing/2014/main" id="{E3C37BD3-6B10-484C-ADF3-1CE6D789C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9009" y="2209832"/>
                <a:ext cx="1396996" cy="357187"/>
              </a:xfrm>
              <a:prstGeom prst="rect">
                <a:avLst/>
              </a:prstGeom>
              <a:blipFill>
                <a:blip r:embed="rId6"/>
                <a:stretch>
                  <a:fillRect b="-32759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70C4278-3420-4556-900D-C68A79A716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842950"/>
              </p:ext>
            </p:extLst>
          </p:nvPr>
        </p:nvGraphicFramePr>
        <p:xfrm>
          <a:off x="3257568" y="2776720"/>
          <a:ext cx="237966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6" name="公式" r:id="rId7" imgW="1206360" imgH="203040" progId="Equation.3">
                  <p:embed/>
                </p:oleObj>
              </mc:Choice>
              <mc:Fallback>
                <p:oleObj name="公式" r:id="rId7" imgW="1206360" imgH="203040" progId="Equation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AE5FE026-108C-4D00-B94A-B801F9E55F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68" y="2776720"/>
                        <a:ext cx="2379663" cy="4000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8049B04C-C2CA-48AE-83A7-A543A0501D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026312"/>
              </p:ext>
            </p:extLst>
          </p:nvPr>
        </p:nvGraphicFramePr>
        <p:xfrm>
          <a:off x="1761366" y="4404244"/>
          <a:ext cx="5627617" cy="403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7" name="公式" r:id="rId9" imgW="2997000" imgH="215640" progId="Equation.3">
                  <p:embed/>
                </p:oleObj>
              </mc:Choice>
              <mc:Fallback>
                <p:oleObj name="公式" r:id="rId9" imgW="2997000" imgH="215640" progId="Equation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370C4278-3420-4556-900D-C68A79A716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1366" y="4404244"/>
                        <a:ext cx="5627617" cy="4034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mpd="sng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BA43B51B-853F-495A-AD1B-04C11B3E9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257592"/>
              </p:ext>
            </p:extLst>
          </p:nvPr>
        </p:nvGraphicFramePr>
        <p:xfrm>
          <a:off x="2913856" y="5408335"/>
          <a:ext cx="33067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8" name="公式" r:id="rId11" imgW="1676160" imgH="215640" progId="Equation.3">
                  <p:embed/>
                </p:oleObj>
              </mc:Choice>
              <mc:Fallback>
                <p:oleObj name="公式" r:id="rId11" imgW="1676160" imgH="215640" progId="Equation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370C4278-3420-4556-900D-C68A79A716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856" y="5408335"/>
                        <a:ext cx="3306762" cy="425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mpd="sng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C6CBC60B-3B09-4F63-A346-0547AFA00C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592639"/>
              </p:ext>
            </p:extLst>
          </p:nvPr>
        </p:nvGraphicFramePr>
        <p:xfrm>
          <a:off x="2562300" y="3386471"/>
          <a:ext cx="6005438" cy="4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9" name="公式" r:id="rId13" imgW="3225600" imgH="215640" progId="Equation.3">
                  <p:embed/>
                </p:oleObj>
              </mc:Choice>
              <mc:Fallback>
                <p:oleObj name="公式" r:id="rId13" imgW="3225600" imgH="215640" progId="Equation.3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8049B04C-C2CA-48AE-83A7-A543A0501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300" y="3386471"/>
                        <a:ext cx="6005438" cy="4000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mpd="sng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5E58FA0-FF06-4247-9518-1E8761CAF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91008"/>
              </p:ext>
            </p:extLst>
          </p:nvPr>
        </p:nvGraphicFramePr>
        <p:xfrm>
          <a:off x="2569503" y="4981535"/>
          <a:ext cx="773804" cy="320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20" name="公式" r:id="rId15" imgW="520560" imgH="215640" progId="Equation.3">
                  <p:embed/>
                </p:oleObj>
              </mc:Choice>
              <mc:Fallback>
                <p:oleObj name="公式" r:id="rId15" imgW="52056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69503" y="4981535"/>
                        <a:ext cx="773804" cy="320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3313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58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4.5 </a:t>
            </a:r>
            <a:r>
              <a:rPr lang="zh-CN" altLang="en-US" sz="2800">
                <a:latin typeface="宋体"/>
              </a:rPr>
              <a:t>线性、位置不变的退化</a:t>
            </a:r>
            <a:endParaRPr lang="zh-CN" altLang="en-US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位置不变的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算子是指，对于变换 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g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) = H[f(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</a:rPr>
              <a:t>x,</a:t>
            </a:r>
            <a:r>
              <a:rPr lang="en-US" altLang="zh-CN" sz="2400" err="1">
                <a:solidFill>
                  <a:schemeClr val="tx1"/>
                </a:solidFill>
                <a:latin typeface="宋体" panose="02010600030101010101" pitchFamily="2" charset="-122"/>
              </a:rPr>
              <a:t>y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)]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，如果对于任何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f(x,y)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和任何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α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β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都满足：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zh-CN" altLang="en-US" dirty="0"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>
                <a:latin typeface="宋体" panose="02010600030101010101" pitchFamily="2" charset="-122"/>
              </a:rPr>
              <a:t>	</a:t>
            </a:r>
          </a:p>
          <a:p>
            <a:pPr marL="0" indent="0" eaLnBrk="1" hangingPunct="1">
              <a:buNone/>
            </a:pPr>
            <a:endParaRPr lang="en-US" altLang="zh-CN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>
                <a:latin typeface="宋体" panose="02010600030101010101" pitchFamily="2" charset="-122"/>
              </a:rPr>
              <a:t>这个</a:t>
            </a:r>
            <a:r>
              <a:rPr lang="zh-CN" altLang="en-US" dirty="0">
                <a:latin typeface="宋体" panose="02010600030101010101" pitchFamily="2" charset="-122"/>
              </a:rPr>
              <a:t>定义表明，图像中任何一点的响应</a:t>
            </a:r>
            <a:r>
              <a:rPr lang="zh-CN" altLang="en-US" dirty="0">
                <a:solidFill>
                  <a:srgbClr val="3333FF"/>
                </a:solidFill>
                <a:latin typeface="宋体" panose="02010600030101010101" pitchFamily="2" charset="-122"/>
              </a:rPr>
              <a:t>只取决于该点的输入值</a:t>
            </a:r>
            <a:r>
              <a:rPr lang="zh-CN" altLang="en-US" dirty="0">
                <a:latin typeface="宋体" panose="02010600030101010101" pitchFamily="2" charset="-122"/>
              </a:rPr>
              <a:t>，而不取决于它的位置</a:t>
            </a:r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AE5FE026-108C-4D00-B94A-B801F9E55F60}"/>
                  </a:ext>
                </a:extLst>
              </p:cNvPr>
              <p:cNvSpPr txBox="1"/>
              <p:nvPr/>
            </p:nvSpPr>
            <p:spPr bwMode="auto">
              <a:xfrm>
                <a:off x="2370931" y="2286030"/>
                <a:ext cx="4408487" cy="533424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AE5FE026-108C-4D00-B94A-B801F9E55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0931" y="2286030"/>
                <a:ext cx="4408487" cy="5334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125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59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4.5 </a:t>
            </a:r>
            <a:r>
              <a:rPr lang="zh-CN" altLang="en-US" sz="2800">
                <a:latin typeface="宋体"/>
              </a:rPr>
              <a:t>线性、位置不变的退化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</a:rPr>
                  <a:t>f(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宋体" panose="02010600030101010101" pitchFamily="2" charset="-122"/>
                  </a:rPr>
                  <a:t>x,y</a:t>
                </a:r>
                <a:r>
                  <a:rPr lang="en-US" altLang="zh-CN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可以用</a:t>
                </a:r>
                <a:r>
                  <a:rPr lang="zh-CN" altLang="en-US">
                    <a:solidFill>
                      <a:srgbClr val="3333FF"/>
                    </a:solidFill>
                  </a:rPr>
                  <a:t>二维连续采样函数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表示</a:t>
                </a:r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 sz="10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 sz="10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 sz="10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 sz="10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 sz="10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 sz="10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 sz="10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 sz="1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假设</a:t>
                </a: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</a:rPr>
                  <a:t>H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是</a:t>
                </a:r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线性的，则：</a:t>
                </a: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305" t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BA43B51B-853F-495A-AD1B-04C11B3E9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963386"/>
              </p:ext>
            </p:extLst>
          </p:nvPr>
        </p:nvGraphicFramePr>
        <p:xfrm>
          <a:off x="1697871" y="3392465"/>
          <a:ext cx="5892164" cy="52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3" name="公式" r:id="rId5" imgW="3682800" imgH="330120" progId="Equation.3">
                  <p:embed/>
                </p:oleObj>
              </mc:Choice>
              <mc:Fallback>
                <p:oleObj name="公式" r:id="rId5" imgW="3682800" imgH="330120" progId="Equation.3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BA43B51B-853F-495A-AD1B-04C11B3E9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871" y="3392465"/>
                        <a:ext cx="5892164" cy="52781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mpd="sng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F9A5607-AFBC-4D64-9B4F-FC6B3020D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62468"/>
              </p:ext>
            </p:extLst>
          </p:nvPr>
        </p:nvGraphicFramePr>
        <p:xfrm>
          <a:off x="1697871" y="2944745"/>
          <a:ext cx="1121575" cy="332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4" name="公式" r:id="rId7" imgW="685800" imgH="203040" progId="Equation.3">
                  <p:embed/>
                </p:oleObj>
              </mc:Choice>
              <mc:Fallback>
                <p:oleObj name="公式" r:id="rId7" imgW="685800" imgH="203040" progId="Equation.3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F9A5607-AFBC-4D64-9B4F-FC6B3020D1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7871" y="2944745"/>
                        <a:ext cx="1121575" cy="332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CE7BFA00-DA1C-46CF-BABB-601793CB7AC3}"/>
                  </a:ext>
                </a:extLst>
              </p:cNvPr>
              <p:cNvSpPr txBox="1"/>
              <p:nvPr/>
            </p:nvSpPr>
            <p:spPr bwMode="auto">
              <a:xfrm>
                <a:off x="1933617" y="1784017"/>
                <a:ext cx="5267241" cy="794032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CE7BFA00-DA1C-46CF-BABB-601793CB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3617" y="1784017"/>
                <a:ext cx="5267241" cy="7940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mpd="sng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775B0552-B943-4E85-B88A-1C480823B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674940"/>
              </p:ext>
            </p:extLst>
          </p:nvPr>
        </p:nvGraphicFramePr>
        <p:xfrm>
          <a:off x="1749377" y="4525901"/>
          <a:ext cx="46513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5" name="公式" r:id="rId10" imgW="2908080" imgH="330120" progId="Equation.3">
                  <p:embed/>
                </p:oleObj>
              </mc:Choice>
              <mc:Fallback>
                <p:oleObj name="公式" r:id="rId10" imgW="2908080" imgH="330120" progId="Equation.3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BA43B51B-853F-495A-AD1B-04C11B3E9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377" y="4525901"/>
                        <a:ext cx="4651375" cy="528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mpd="sng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FC081EC4-843D-4956-8937-744780488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343151"/>
              </p:ext>
            </p:extLst>
          </p:nvPr>
        </p:nvGraphicFramePr>
        <p:xfrm>
          <a:off x="1749377" y="5262501"/>
          <a:ext cx="46513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6" name="公式" r:id="rId12" imgW="2908080" imgH="330120" progId="Equation.3">
                  <p:embed/>
                </p:oleObj>
              </mc:Choice>
              <mc:Fallback>
                <p:oleObj name="公式" r:id="rId12" imgW="2908080" imgH="330120" progId="Equation.3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BA43B51B-853F-495A-AD1B-04C11B3E9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377" y="5262501"/>
                        <a:ext cx="4651375" cy="528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mpd="sng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37">
            <a:extLst>
              <a:ext uri="{FF2B5EF4-FFF2-40B4-BE49-F238E27FC236}">
                <a16:creationId xmlns:a16="http://schemas.microsoft.com/office/drawing/2014/main" id="{5562E294-046A-479A-A759-CA1E81938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8899" y="4650893"/>
            <a:ext cx="132525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Additivity </a:t>
            </a:r>
          </a:p>
        </p:txBody>
      </p:sp>
      <p:sp>
        <p:nvSpPr>
          <p:cNvPr id="16" name="Text Box 38">
            <a:extLst>
              <a:ext uri="{FF2B5EF4-FFF2-40B4-BE49-F238E27FC236}">
                <a16:creationId xmlns:a16="http://schemas.microsoft.com/office/drawing/2014/main" id="{5D2CDFBD-3A17-477A-A32C-4E070525D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742" y="5333938"/>
            <a:ext cx="167635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homogeneity</a:t>
            </a:r>
          </a:p>
        </p:txBody>
      </p:sp>
    </p:spTree>
    <p:extLst>
      <p:ext uri="{BB962C8B-B14F-4D97-AF65-F5344CB8AC3E}">
        <p14:creationId xmlns:p14="http://schemas.microsoft.com/office/powerpoint/2010/main" val="241891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4">
            <a:extLst>
              <a:ext uri="{FF2B5EF4-FFF2-40B4-BE49-F238E27FC236}">
                <a16:creationId xmlns:a16="http://schemas.microsoft.com/office/drawing/2014/main" id="{6619BE62-EE69-4C49-A23D-171C2B7DEB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9219" name="灯片编号占位符 6">
            <a:extLst>
              <a:ext uri="{FF2B5EF4-FFF2-40B4-BE49-F238E27FC236}">
                <a16:creationId xmlns:a16="http://schemas.microsoft.com/office/drawing/2014/main" id="{58FC5E9A-6F88-47DD-9FDF-3D29BB02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D30F70D-A9BF-4535-9488-210B366F1EB1}" type="slidenum">
              <a:rPr lang="zh-CN" altLang="zh-CN"/>
              <a:pPr algn="r"/>
              <a:t>6</a:t>
            </a:fld>
            <a:endParaRPr lang="zh-CN" altLang="zh-CN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586D9E86-F9B2-4FEB-89EC-9F8DC3D90E4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zh-CN" sz="1800">
                <a:cs typeface="Arial" panose="020B0604020202020204" pitchFamily="34" charset="0"/>
              </a:rPr>
              <a:t>  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7B05401-F57E-41CD-90E1-478D13F65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4.2 </a:t>
            </a:r>
            <a:r>
              <a:rPr lang="zh-CN" altLang="en-US" sz="2800">
                <a:latin typeface="宋体"/>
              </a:rPr>
              <a:t>噪声模型</a:t>
            </a:r>
            <a:endParaRPr lang="en-US" altLang="zh-CN" sz="2000" dirty="0">
              <a:cs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9AAACC9-C3B4-4506-8EA6-1BF39E186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219128"/>
            <a:ext cx="8001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一些重要的噪声密度函数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(PDF)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高斯噪声 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Gaussian noise</a:t>
            </a:r>
          </a:p>
          <a:p>
            <a:pPr lvl="1" eaLnBrk="1" hangingPunct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瑞利噪声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Rayleigh noise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爱尔兰（伽马）噪声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Rayleigh noise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指数噪声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Exponential noise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均匀噪声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Uniform noise</a:t>
            </a:r>
          </a:p>
          <a:p>
            <a:pPr lvl="1" eaLnBrk="1" hangingPunct="1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椒盐噪声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Impulse (salt-and-pepper) noise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60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4.5 </a:t>
            </a:r>
            <a:r>
              <a:rPr lang="zh-CN" altLang="en-US" sz="2800">
                <a:latin typeface="宋体"/>
              </a:rPr>
              <a:t>线性、位置不变的退化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6738" y="1066800"/>
                <a:ext cx="7738964" cy="4953000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4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由于退化函数</a:t>
                </a:r>
                <a:r>
                  <a:rPr lang="en-US" altLang="zh-CN" sz="2400" b="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 sz="24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的</a:t>
                </a:r>
                <a:r>
                  <a:rPr lang="zh-CN" altLang="en-US" sz="2400" b="0" u="sng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位置不变性</a:t>
                </a:r>
                <a:r>
                  <a:rPr lang="zh-CN" altLang="en-US" sz="24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</a:t>
                </a:r>
                <a:endParaRPr lang="en-US" altLang="zh-CN" sz="2400" b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</a:rPr>
                  <a:t>	</a:t>
                </a: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zh-CN" altLang="en-US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意义：如果已知退化</a:t>
                </a:r>
                <a:r>
                  <a:rPr lang="en-US" altLang="zh-CN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H</a:t>
                </a:r>
                <a:r>
                  <a:rPr lang="zh-CN" altLang="en-US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的𝛿响应函数，那么我们可以计算出</a:t>
                </a:r>
                <a:r>
                  <a:rPr lang="en-US" altLang="zh-CN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f</a:t>
                </a:r>
                <a:r>
                  <a:rPr lang="zh-CN" altLang="en-US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经过</a:t>
                </a:r>
                <a:r>
                  <a:rPr lang="en-US" altLang="zh-CN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H</a:t>
                </a:r>
                <a:r>
                  <a:rPr lang="zh-CN" altLang="en-US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变换后的图像</a:t>
                </a:r>
                <a:r>
                  <a:rPr lang="en-US" altLang="zh-CN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g——</a:t>
                </a:r>
                <a:r>
                  <a:rPr lang="zh-CN" altLang="en-US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结果就是冲激响应与输入图像的卷积。</a:t>
                </a:r>
                <a:endParaRPr lang="en-US" altLang="zh-CN" u="sng">
                  <a:solidFill>
                    <a:srgbClr val="C00000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我们将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称为</a:t>
                </a:r>
                <a:r>
                  <a:rPr lang="zh-CN" altLang="en-US" u="sng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退化</a:t>
                </a:r>
                <a:r>
                  <a:rPr lang="en-US" altLang="zh-CN" u="sng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H</a:t>
                </a:r>
                <a:r>
                  <a:rPr lang="zh-CN" altLang="en-US" u="sng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的脉冲响应</a:t>
                </a:r>
                <a:endParaRPr lang="en-US" altLang="zh-CN">
                  <a:solidFill>
                    <a:srgbClr val="3333FF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	</a:t>
                </a: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6738" y="1066800"/>
                <a:ext cx="7738964" cy="4953000"/>
              </a:xfrm>
              <a:blipFill>
                <a:blip r:embed="rId3"/>
                <a:stretch>
                  <a:fillRect l="-630" t="-1353" r="-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775B0552-B943-4E85-B88A-1C480823B836}"/>
                  </a:ext>
                </a:extLst>
              </p:cNvPr>
              <p:cNvSpPr txBox="1"/>
              <p:nvPr/>
            </p:nvSpPr>
            <p:spPr bwMode="auto">
              <a:xfrm>
                <a:off x="1524080" y="2059223"/>
                <a:ext cx="5962519" cy="129358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noFill/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令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20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sz="2000">
                    <a:latin typeface="宋体" panose="02010600030101010101" pitchFamily="2" charset="-122"/>
                  </a:rPr>
                  <a:t>则：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sz="20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sz="20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nary>
                      </m:e>
                    </m:nary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775B0552-B943-4E85-B88A-1C480823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80" y="2059223"/>
                <a:ext cx="5962519" cy="1293580"/>
              </a:xfrm>
              <a:prstGeom prst="rect">
                <a:avLst/>
              </a:prstGeom>
              <a:blipFill>
                <a:blip r:embed="rId4"/>
                <a:stretch>
                  <a:fillRect l="-1022" b="-53302"/>
                </a:stretch>
              </a:blipFill>
              <a:ln w="9525" cmpd="sng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309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61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4.5 </a:t>
            </a:r>
            <a:r>
              <a:rPr lang="zh-CN" altLang="en-US" sz="2800">
                <a:latin typeface="宋体"/>
              </a:rPr>
              <a:t>线性、位置不变的退化</a:t>
            </a:r>
            <a:endParaRPr lang="zh-CN" altLang="en-US" sz="2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在加性噪声存在的情况下，得到了线性的、空间不变的退化模型的表达式变为：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用我们熟悉的卷积符号：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</a:rPr>
              <a:t>	</a:t>
            </a:r>
          </a:p>
        </p:txBody>
      </p:sp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775B0552-B943-4E85-B88A-1C480823B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831377"/>
              </p:ext>
            </p:extLst>
          </p:nvPr>
        </p:nvGraphicFramePr>
        <p:xfrm>
          <a:off x="2722198" y="4003036"/>
          <a:ext cx="3690080" cy="805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52" name="公式" r:id="rId4" imgW="1981080" imgH="431640" progId="Equation.3">
                  <p:embed/>
                </p:oleObj>
              </mc:Choice>
              <mc:Fallback>
                <p:oleObj name="公式" r:id="rId4" imgW="1981080" imgH="431640" progId="Equation.3">
                  <p:embed/>
                  <p:pic>
                    <p:nvPicPr>
                      <p:cNvPr id="12" name="Object 4">
                        <a:extLst>
                          <a:ext uri="{FF2B5EF4-FFF2-40B4-BE49-F238E27FC236}">
                            <a16:creationId xmlns:a16="http://schemas.microsoft.com/office/drawing/2014/main" id="{775B0552-B943-4E85-B88A-1C480823B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198" y="4003036"/>
                        <a:ext cx="3690080" cy="80503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7">
            <a:extLst>
              <a:ext uri="{FF2B5EF4-FFF2-40B4-BE49-F238E27FC236}">
                <a16:creationId xmlns:a16="http://schemas.microsoft.com/office/drawing/2014/main" id="{FA16957E-93E0-44BB-AA60-5A4948FD1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09075"/>
              </p:ext>
            </p:extLst>
          </p:nvPr>
        </p:nvGraphicFramePr>
        <p:xfrm>
          <a:off x="1824071" y="2209832"/>
          <a:ext cx="5502208" cy="581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53" name="公式" r:id="rId6" imgW="3136680" imgH="330120" progId="Equation.3">
                  <p:embed/>
                </p:oleObj>
              </mc:Choice>
              <mc:Fallback>
                <p:oleObj name="公式" r:id="rId6" imgW="3136680" imgH="330120" progId="Equation.3">
                  <p:embed/>
                  <p:pic>
                    <p:nvPicPr>
                      <p:cNvPr id="19" name="Object 27">
                        <a:extLst>
                          <a:ext uri="{FF2B5EF4-FFF2-40B4-BE49-F238E27FC236}">
                            <a16:creationId xmlns:a16="http://schemas.microsoft.com/office/drawing/2014/main" id="{FA16957E-93E0-44BB-AA60-5A4948FD1A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71" y="2209832"/>
                        <a:ext cx="5502208" cy="58147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0395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62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4.5 </a:t>
            </a:r>
            <a:r>
              <a:rPr lang="zh-CN" altLang="en-US" sz="2800">
                <a:latin typeface="宋体"/>
              </a:rPr>
              <a:t>线性、位置不变的退化</a:t>
            </a:r>
            <a:endParaRPr lang="zh-CN" altLang="en-US" sz="28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2033" y="1104962"/>
            <a:ext cx="7819867" cy="495300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许多类型的退化可以</a:t>
            </a:r>
            <a:r>
              <a:rPr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用线性、位置</a:t>
            </a:r>
            <a:r>
              <a:rPr lang="zh-CN" altLang="en-US" sz="2400" dirty="0">
                <a:solidFill>
                  <a:srgbClr val="3333FF"/>
                </a:solidFill>
                <a:latin typeface="宋体" panose="02010600030101010101" pitchFamily="2" charset="-122"/>
              </a:rPr>
              <a:t>不变的</a:t>
            </a:r>
            <a:r>
              <a:rPr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过程近似</a:t>
            </a:r>
            <a:endParaRPr lang="en-US" altLang="zh-CN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</a:rPr>
              <a:t>因此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，线性系统理论为解决图像复原问题提供了广泛的工具</a:t>
            </a:r>
          </a:p>
          <a:p>
            <a:pPr lvl="1" eaLnBrk="1" hangingPunct="1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非线性和位置相关的技术，虽然更一般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通常更精确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，在计算上非常困难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7935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63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4.6 </a:t>
            </a:r>
            <a:r>
              <a:rPr lang="zh-CN" altLang="en-US" sz="2800" dirty="0">
                <a:latin typeface="+mj-ea"/>
              </a:rPr>
              <a:t>退化</a:t>
            </a:r>
            <a:r>
              <a:rPr lang="zh-CN" altLang="en-US" sz="2800">
                <a:latin typeface="+mj-ea"/>
              </a:rPr>
              <a:t>函数估计</a:t>
            </a:r>
            <a:endParaRPr lang="zh-CN" altLang="en-US" sz="2800" dirty="0">
              <a:latin typeface="+mj-ea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692" y="1066862"/>
            <a:ext cx="8001000" cy="4376205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</a:rPr>
              <a:t>三种基本方法来估计退化函数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</a:rPr>
              <a:t>）观察估计（</a:t>
            </a:r>
            <a:r>
              <a:rPr lang="en-US" altLang="zh-CN" sz="2400" dirty="0">
                <a:latin typeface="宋体" panose="02010600030101010101" pitchFamily="2" charset="-122"/>
              </a:rPr>
              <a:t>observation</a:t>
            </a:r>
            <a:r>
              <a:rPr lang="zh-CN" altLang="en-US" sz="2400" dirty="0">
                <a:latin typeface="宋体" panose="02010600030101010101" pitchFamily="2" charset="-122"/>
              </a:rPr>
              <a:t>）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）试验估计（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experimentation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）数学建模估计（</a:t>
            </a:r>
            <a:r>
              <a:rPr lang="en-US" altLang="zh-CN" sz="2400" dirty="0">
                <a:latin typeface="宋体" panose="02010600030101010101" pitchFamily="2" charset="-122"/>
              </a:rPr>
              <a:t>mathematical </a:t>
            </a:r>
            <a:r>
              <a:rPr lang="en-US" altLang="zh-CN" sz="2400">
                <a:latin typeface="宋体" panose="02010600030101010101" pitchFamily="2" charset="-122"/>
              </a:rPr>
              <a:t>modeling</a:t>
            </a:r>
            <a:r>
              <a:rPr lang="zh-CN" altLang="en-US" sz="2400">
                <a:latin typeface="宋体" panose="02010600030101010101" pitchFamily="2" charset="-122"/>
              </a:rPr>
              <a:t>）</a:t>
            </a:r>
            <a:endParaRPr lang="en-US" altLang="zh-CN" sz="2400"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800">
                <a:solidFill>
                  <a:srgbClr val="C00000"/>
                </a:solidFill>
                <a:latin typeface="宋体" panose="02010600030101010101" pitchFamily="2" charset="-122"/>
              </a:rPr>
              <a:t>盲反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</a:rPr>
              <a:t>卷积 </a:t>
            </a:r>
            <a:r>
              <a:rPr lang="en-US" altLang="zh-CN" sz="2800" dirty="0">
                <a:solidFill>
                  <a:srgbClr val="C00000"/>
                </a:solidFill>
                <a:latin typeface="宋体" panose="02010600030101010101" pitchFamily="2" charset="-122"/>
              </a:rPr>
              <a:t>Blind deconvolution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由于真正的退化函数很少完全知道，因此只能估计</a:t>
            </a:r>
            <a:r>
              <a:rPr lang="zh-CN" altLang="en-US" sz="2400" dirty="0">
                <a:latin typeface="宋体" panose="02010600030101010101" pitchFamily="2" charset="-122"/>
              </a:rPr>
              <a:t>退化函数来回</a:t>
            </a:r>
            <a:r>
              <a:rPr lang="zh-CN" altLang="en-US" sz="2400">
                <a:latin typeface="宋体" panose="02010600030101010101" pitchFamily="2" charset="-122"/>
              </a:rPr>
              <a:t>复原图像。</a:t>
            </a:r>
            <a:endParaRPr lang="en-US" altLang="zh-CN" sz="240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由前面分析可知，</a:t>
            </a:r>
            <a:r>
              <a:rPr lang="zh-CN" altLang="en-US" sz="2400">
                <a:latin typeface="宋体"/>
              </a:rPr>
              <a:t>线性、位置不变的退化等价于：对图像在空域中进行卷积。</a:t>
            </a:r>
            <a:endParaRPr lang="en-US" altLang="zh-CN" sz="240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综上，称该方法为：盲去卷积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B360459A-0DC3-4E07-976B-EBBA055BF34D}"/>
              </a:ext>
            </a:extLst>
          </p:cNvPr>
          <p:cNvSpPr/>
          <p:nvPr/>
        </p:nvSpPr>
        <p:spPr bwMode="auto">
          <a:xfrm>
            <a:off x="3581426" y="3028482"/>
            <a:ext cx="304792" cy="400518"/>
          </a:xfrm>
          <a:prstGeom prst="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994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64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图像观察估计 </a:t>
            </a:r>
            <a:r>
              <a:rPr lang="en-US" altLang="zh-CN" sz="2000" dirty="0"/>
              <a:t>Estimation by Image Observation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6737" y="1066800"/>
                <a:ext cx="8008938" cy="4953000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未知退化</a:t>
                </a:r>
                <a:r>
                  <a:rPr lang="zh-CN" altLang="en-US" sz="24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函数</a:t>
                </a:r>
                <a:r>
                  <a:rPr lang="en-US" altLang="zh-CN" sz="2400" b="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 sz="24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时，</a:t>
                </a:r>
                <a:r>
                  <a:rPr lang="zh-CN" altLang="en-US" sz="2400">
                    <a:latin typeface="宋体" panose="02010600030101010101" pitchFamily="2" charset="-122"/>
                  </a:rPr>
                  <a:t>从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图像本身</a:t>
                </a:r>
                <a:r>
                  <a:rPr lang="zh-CN" altLang="en-US" sz="2400">
                    <a:latin typeface="宋体" panose="02010600030101010101" pitchFamily="2" charset="-122"/>
                  </a:rPr>
                  <a:t>收集信息：</a:t>
                </a:r>
                <a:endParaRPr lang="en-US" altLang="zh-CN" sz="2400" dirty="0"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zh-CN" altLang="en-US">
                    <a:latin typeface="宋体" panose="02010600030101010101" pitchFamily="2" charset="-122"/>
                  </a:rPr>
                  <a:t>获取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>
                    <a:latin typeface="宋体" panose="02010600030101010101" pitchFamily="2" charset="-122"/>
                  </a:rPr>
                  <a:t>：如果</a:t>
                </a:r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图像是模糊的，就</a:t>
                </a:r>
                <a:r>
                  <a:rPr lang="zh-CN" altLang="en-US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看一小部分</a:t>
                </a:r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包含简单结构的图像，比如物体的一部分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和背景。</a:t>
                </a: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zh-CN" altLang="en-US">
                    <a:latin typeface="宋体" panose="02010600030101010101" pitchFamily="2" charset="-122"/>
                  </a:rPr>
                  <a:t>获取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：为了在我们的观测中减少噪声的影响，寻找信号含量高</a:t>
                </a:r>
                <a:r>
                  <a:rPr lang="zh-CN" altLang="en-US" b="0" i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的区域，然后</a:t>
                </a:r>
                <a:r>
                  <a:rPr lang="zh-CN" altLang="en-US" b="1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构造</a:t>
                </a:r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与观察到的子图像相同大小和特征的未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模糊图像。</a:t>
                </a: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被观察的子图像设为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g</a:t>
                </a:r>
                <a:r>
                  <a:rPr kumimoji="0" lang="en-US" altLang="zh-CN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s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(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x,y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)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，构建的子图像</a:t>
                </a:r>
                <a:r>
                  <a:rPr lang="zh-CN" altLang="en-US" sz="24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设为</a:t>
                </a:r>
                <a:endParaRPr lang="en-US" altLang="zh-CN" sz="24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然后利用</a:t>
                </a:r>
                <a:r>
                  <a:rPr lang="zh-CN" altLang="en-US" u="sng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位置不变性</a:t>
                </a:r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假设推导出完整函数</a:t>
                </a:r>
                <a:r>
                  <a:rPr lang="en-US" altLang="zh-CN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H(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宋体" panose="02010600030101010101" pitchFamily="2" charset="-122"/>
                  </a:rPr>
                  <a:t>u,</a:t>
                </a:r>
                <a:r>
                  <a:rPr lang="en-US" altLang="zh-CN" err="1">
                    <a:solidFill>
                      <a:schemeClr val="tx1"/>
                    </a:solidFill>
                    <a:latin typeface="宋体" panose="02010600030101010101" pitchFamily="2" charset="-122"/>
                  </a:rPr>
                  <a:t>v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，接下来，再图像复原方法中使用它。</a:t>
                </a:r>
                <a:endParaRPr lang="zh-CN" altLang="en-US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zh-CN" altLang="en-US">
                    <a:latin typeface="宋体" panose="02010600030101010101" pitchFamily="2" charset="-122"/>
                  </a:rPr>
                  <a:t>例如：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假设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H</a:t>
                </a:r>
                <a:r>
                  <a:rPr kumimoji="0" lang="en-US" altLang="zh-CN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s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(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u,v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/>
                    <a:cs typeface="+mn-cs"/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的径向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图具有高斯低通滤波器</a:t>
                </a:r>
                <a:r>
                  <a:rPr lang="zh-CN" altLang="en-US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的形状，</a:t>
                </a: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我们可以在更大的比例上构造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H(</a:t>
                </a:r>
                <a:r>
                  <a:rPr lang="en-US" altLang="zh-CN" sz="2000" dirty="0" err="1">
                    <a:solidFill>
                      <a:schemeClr val="tx1"/>
                    </a:solidFill>
                    <a:latin typeface="宋体" panose="02010600030101010101" pitchFamily="2" charset="-122"/>
                  </a:rPr>
                  <a:t>u,</a:t>
                </a:r>
                <a:r>
                  <a:rPr lang="en-US" altLang="zh-CN" sz="2000" err="1">
                    <a:solidFill>
                      <a:schemeClr val="tx1"/>
                    </a:solidFill>
                    <a:latin typeface="宋体" panose="02010600030101010101" pitchFamily="2" charset="-122"/>
                  </a:rPr>
                  <a:t>v</a:t>
                </a:r>
                <a:r>
                  <a:rPr lang="en-US" altLang="zh-CN" sz="20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20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。</a:t>
                </a: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6737" y="1066800"/>
                <a:ext cx="8008938" cy="4953000"/>
              </a:xfrm>
              <a:blipFill>
                <a:blip r:embed="rId4"/>
                <a:stretch>
                  <a:fillRect l="-609" t="-1353" r="-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7">
                <a:extLst>
                  <a:ext uri="{FF2B5EF4-FFF2-40B4-BE49-F238E27FC236}">
                    <a16:creationId xmlns:a16="http://schemas.microsoft.com/office/drawing/2014/main" id="{FA16957E-93E0-44BB-AA60-5A4948FD1AA5}"/>
                  </a:ext>
                </a:extLst>
              </p:cNvPr>
              <p:cNvSpPr txBox="1"/>
              <p:nvPr/>
            </p:nvSpPr>
            <p:spPr bwMode="auto">
              <a:xfrm>
                <a:off x="3568699" y="3657594"/>
                <a:ext cx="2005013" cy="781050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9" name="Object 27">
                <a:extLst>
                  <a:ext uri="{FF2B5EF4-FFF2-40B4-BE49-F238E27FC236}">
                    <a16:creationId xmlns:a16="http://schemas.microsoft.com/office/drawing/2014/main" id="{FA16957E-93E0-44BB-AA60-5A4948FD1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8699" y="3657594"/>
                <a:ext cx="2005013" cy="781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15">
            <a:extLst>
              <a:ext uri="{FF2B5EF4-FFF2-40B4-BE49-F238E27FC236}">
                <a16:creationId xmlns:a16="http://schemas.microsoft.com/office/drawing/2014/main" id="{A27A89C9-C1CE-4D5B-BB85-32088D987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0411"/>
              </p:ext>
            </p:extLst>
          </p:nvPr>
        </p:nvGraphicFramePr>
        <p:xfrm>
          <a:off x="7467524" y="3090862"/>
          <a:ext cx="8636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6" name="公式" r:id="rId6" imgW="533169" imgH="279279" progId="Equation.3">
                  <p:embed/>
                </p:oleObj>
              </mc:Choice>
              <mc:Fallback>
                <p:oleObj name="公式" r:id="rId6" imgW="533169" imgH="279279" progId="Equation.3">
                  <p:embed/>
                  <p:pic>
                    <p:nvPicPr>
                      <p:cNvPr id="86019" name="Object 15">
                        <a:extLst>
                          <a:ext uri="{FF2B5EF4-FFF2-40B4-BE49-F238E27FC236}">
                            <a16:creationId xmlns:a16="http://schemas.microsoft.com/office/drawing/2014/main" id="{2FA3F111-2D6F-4D93-A241-CD5AD5F84B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524" y="3090862"/>
                        <a:ext cx="8636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4497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65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试验估计 </a:t>
            </a:r>
            <a:r>
              <a:rPr lang="en-US" altLang="zh-CN" sz="2000" dirty="0"/>
              <a:t>Estimation by experimentation</a:t>
            </a: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8638" y="1066800"/>
            <a:ext cx="8119954" cy="4953000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通过试验：设置</a:t>
            </a:r>
            <a:r>
              <a:rPr lang="zh-CN" altLang="en-US">
                <a:solidFill>
                  <a:srgbClr val="3333FF"/>
                </a:solidFill>
                <a:latin typeface="宋体" panose="02010600030101010101" pitchFamily="2" charset="-122"/>
              </a:rPr>
              <a:t>与成像时相同的冲激</a:t>
            </a:r>
            <a:r>
              <a:rPr lang="zh-CN" altLang="en-US">
                <a:latin typeface="宋体" panose="02010600030101010101" pitchFamily="2" charset="-122"/>
              </a:rPr>
              <a:t>，来获得退化的冲激响</a:t>
            </a:r>
            <a:r>
              <a:rPr lang="en-US" altLang="zh-CN">
                <a:latin typeface="宋体" panose="02010600030101010101" pitchFamily="2" charset="-122"/>
              </a:rPr>
              <a:t>G(u,v),</a:t>
            </a:r>
            <a:r>
              <a:rPr lang="zh-CN" altLang="en-US">
                <a:latin typeface="宋体" panose="02010600030101010101" pitchFamily="2" charset="-122"/>
              </a:rPr>
              <a:t>从而估计出</a:t>
            </a:r>
            <a:r>
              <a:rPr lang="en-US" altLang="zh-CN">
                <a:latin typeface="宋体" panose="02010600030101010101" pitchFamily="2" charset="-122"/>
              </a:rPr>
              <a:t>H(u,v)</a:t>
            </a:r>
          </a:p>
          <a:p>
            <a:pPr lvl="1" eaLnBrk="1" hangingPunct="1"/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在下图中由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一个明亮的光点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模拟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</a:rPr>
              <a:t>	</a:t>
            </a:r>
          </a:p>
        </p:txBody>
      </p:sp>
      <p:graphicFrame>
        <p:nvGraphicFramePr>
          <p:cNvPr id="9" name="Object 27">
            <a:extLst>
              <a:ext uri="{FF2B5EF4-FFF2-40B4-BE49-F238E27FC236}">
                <a16:creationId xmlns:a16="http://schemas.microsoft.com/office/drawing/2014/main" id="{A062E2FB-BE0C-42EA-B9BF-53647B9B4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70371"/>
              </p:ext>
            </p:extLst>
          </p:nvPr>
        </p:nvGraphicFramePr>
        <p:xfrm>
          <a:off x="1427197" y="2666605"/>
          <a:ext cx="184943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6" name="公式" r:id="rId4" imgW="1054080" imgH="393480" progId="Equation.3">
                  <p:embed/>
                </p:oleObj>
              </mc:Choice>
              <mc:Fallback>
                <p:oleObj name="公式" r:id="rId4" imgW="1054080" imgH="393480" progId="Equation.3">
                  <p:embed/>
                  <p:pic>
                    <p:nvPicPr>
                      <p:cNvPr id="9" name="Object 27">
                        <a:extLst>
                          <a:ext uri="{FF2B5EF4-FFF2-40B4-BE49-F238E27FC236}">
                            <a16:creationId xmlns:a16="http://schemas.microsoft.com/office/drawing/2014/main" id="{A062E2FB-BE0C-42EA-B9BF-53647B9B4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97" y="2666605"/>
                        <a:ext cx="1849437" cy="6921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>
            <a:extLst>
              <a:ext uri="{FF2B5EF4-FFF2-40B4-BE49-F238E27FC236}">
                <a16:creationId xmlns:a16="http://schemas.microsoft.com/office/drawing/2014/main" id="{5717B23C-F823-47C7-8997-9867A3F35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13" y="2955733"/>
            <a:ext cx="26654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/>
              <a:t>strength of the impulse is constant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FC7C3D30-5D21-41C1-913F-6C71CA3D6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9574" y="2133634"/>
            <a:ext cx="27955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/>
              <a:t>Fourier transform of the observed image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CC03CBC4-3C00-4461-98F1-C9A77D8E39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25817" y="2507855"/>
            <a:ext cx="1152525" cy="3175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544D5855-66BE-4CB7-B8CD-5A47514C9F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92463" y="3245313"/>
            <a:ext cx="1670050" cy="11344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E1F834-8ED0-4345-9F5C-07BB464EEF0A}"/>
              </a:ext>
            </a:extLst>
          </p:cNvPr>
          <p:cNvSpPr/>
          <p:nvPr/>
        </p:nvSpPr>
        <p:spPr bwMode="auto">
          <a:xfrm>
            <a:off x="228714" y="5714940"/>
            <a:ext cx="8686572" cy="97279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61B298D0-AA1F-47C2-B7A4-17874585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6" y="3840789"/>
            <a:ext cx="5070080" cy="254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0">
            <a:extLst>
              <a:ext uri="{FF2B5EF4-FFF2-40B4-BE49-F238E27FC236}">
                <a16:creationId xmlns:a16="http://schemas.microsoft.com/office/drawing/2014/main" id="{2E22C00A-BF74-42F7-ABBF-8E3DA25B8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675" y="4260342"/>
            <a:ext cx="24122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dirty="0"/>
              <a:t>Figure 5.24 degradation estimation by impulse characterization (a) an impulse of light (shown magnified) .(b) imaged (degraded) impulse</a:t>
            </a:r>
          </a:p>
        </p:txBody>
      </p:sp>
    </p:spTree>
    <p:extLst>
      <p:ext uri="{BB962C8B-B14F-4D97-AF65-F5344CB8AC3E}">
        <p14:creationId xmlns:p14="http://schemas.microsoft.com/office/powerpoint/2010/main" val="679775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66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建模估计 </a:t>
            </a:r>
            <a:r>
              <a:rPr lang="en-US" altLang="zh-CN" sz="2000" dirty="0"/>
              <a:t>Estimation by Modeling</a:t>
            </a: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902" y="1289109"/>
            <a:ext cx="7205578" cy="4279782"/>
          </a:xfrm>
        </p:spPr>
        <p:txBody>
          <a:bodyPr/>
          <a:lstStyle/>
          <a:p>
            <a:pPr eaLnBrk="1" hangingPunct="1"/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分析成像时</a:t>
            </a:r>
            <a:r>
              <a:rPr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周围环境的物理特性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，得出退化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H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的数学模型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例如，基于大气湍流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</a:rPr>
              <a:t>(atmospheric turbulence)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物理特性的退化模型：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</a:rPr>
              <a:t>k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是一个常数，取决于湍流的性质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</a:rPr>
              <a:t>和高斯低通滤波器的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形式一样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除了指数的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</a:rPr>
              <a:t>5/6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次方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</a:rPr>
              <a:t>	</a:t>
            </a:r>
          </a:p>
          <a:p>
            <a:pPr eaLnBrk="1" hangingPunct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A062E2FB-BE0C-42EA-B9BF-53647B9B4836}"/>
                  </a:ext>
                </a:extLst>
              </p:cNvPr>
              <p:cNvSpPr txBox="1"/>
              <p:nvPr/>
            </p:nvSpPr>
            <p:spPr bwMode="auto">
              <a:xfrm>
                <a:off x="3031331" y="3505198"/>
                <a:ext cx="3081337" cy="552448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5/6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A062E2FB-BE0C-42EA-B9BF-53647B9B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1331" y="3505198"/>
                <a:ext cx="3081337" cy="552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205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67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建模估计 </a:t>
            </a:r>
            <a:r>
              <a:rPr lang="en-US" altLang="zh-CN" sz="2000" dirty="0"/>
              <a:t>Estimation by Modeling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B060FCD-2208-446F-87F8-885C7AE1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50" y="3175"/>
            <a:ext cx="85804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219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68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建模估计 </a:t>
            </a:r>
            <a:r>
              <a:rPr lang="en-US" altLang="zh-CN" sz="2000" dirty="0"/>
              <a:t>Estimation by Modeling</a:t>
            </a: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506" y="1066800"/>
            <a:ext cx="8229384" cy="4953000"/>
          </a:xfrm>
        </p:spPr>
        <p:txBody>
          <a:bodyPr/>
          <a:lstStyle/>
          <a:p>
            <a:pPr eaLnBrk="1" hangingPunct="1"/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例：</a:t>
            </a:r>
            <a:r>
              <a:rPr lang="zh-CN" altLang="en-US" sz="2400"/>
              <a:t>建模估计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</a:rPr>
              <a:t>的步骤：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928687" lvl="1" indent="-457200" eaLnBrk="1" hangingPunct="1">
              <a:buAutoNum type="arabicPeriod"/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</a:rPr>
              <a:t>分析成像时的周围环境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tx1"/>
                </a:solidFill>
                <a:latin typeface="宋体" panose="02010600030101010101" pitchFamily="2" charset="-122"/>
              </a:rPr>
              <a:t>在图像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</a:rPr>
              <a:t>采集</a:t>
            </a:r>
            <a:r>
              <a:rPr lang="zh-CN" altLang="en-US" sz="1800">
                <a:solidFill>
                  <a:schemeClr val="tx1"/>
                </a:solidFill>
                <a:latin typeface="宋体" panose="02010600030101010101" pitchFamily="2" charset="-122"/>
              </a:rPr>
              <a:t>过程中，图像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</a:rPr>
              <a:t>与</a:t>
            </a:r>
            <a:r>
              <a:rPr lang="zh-CN" altLang="en-US" sz="1800">
                <a:solidFill>
                  <a:schemeClr val="tx1"/>
                </a:solidFill>
                <a:latin typeface="宋体" panose="02010600030101010101" pitchFamily="2" charset="-122"/>
              </a:rPr>
              <a:t>传感器之间匀速直线运动（运动模糊）</a:t>
            </a:r>
            <a:endParaRPr lang="en-US" altLang="zh-CN" sz="18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</a:rPr>
              <a:t>推导退化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H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</a:rPr>
              <a:t>的数学模型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假设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f(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做平面运动</a:t>
            </a:r>
          </a:p>
          <a:p>
            <a:pPr lvl="1" eaLnBrk="1" hangingPunct="1"/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x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(t)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y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(t)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是在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</a:rPr>
              <a:t>x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</a:rPr>
              <a:t>y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方向上的运动，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是曝光过程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9" name="Object 27">
            <a:extLst>
              <a:ext uri="{FF2B5EF4-FFF2-40B4-BE49-F238E27FC236}">
                <a16:creationId xmlns:a16="http://schemas.microsoft.com/office/drawing/2014/main" id="{A062E2FB-BE0C-42EA-B9BF-53647B9B4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14137"/>
              </p:ext>
            </p:extLst>
          </p:nvPr>
        </p:nvGraphicFramePr>
        <p:xfrm>
          <a:off x="2438456" y="4419574"/>
          <a:ext cx="3743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3" name="公式" r:id="rId4" imgW="2133360" imgH="330120" progId="Equation.3">
                  <p:embed/>
                </p:oleObj>
              </mc:Choice>
              <mc:Fallback>
                <p:oleObj name="公式" r:id="rId4" imgW="2133360" imgH="330120" progId="Equation.3">
                  <p:embed/>
                  <p:pic>
                    <p:nvPicPr>
                      <p:cNvPr id="9" name="Object 27">
                        <a:extLst>
                          <a:ext uri="{FF2B5EF4-FFF2-40B4-BE49-F238E27FC236}">
                            <a16:creationId xmlns:a16="http://schemas.microsoft.com/office/drawing/2014/main" id="{A062E2FB-BE0C-42EA-B9BF-53647B9B4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56" y="4419574"/>
                        <a:ext cx="3743325" cy="581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0944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69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建模估计 </a:t>
            </a:r>
            <a:r>
              <a:rPr lang="en-US" altLang="zh-CN" sz="2000" dirty="0"/>
              <a:t>Estimation by Modeling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11949FB-DFE6-49CF-8738-765BA7EC2A8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975" y="1066862"/>
            <a:ext cx="7502525" cy="1416050"/>
          </a:xfrm>
          <a:solidFill>
            <a:srgbClr val="FFFF99"/>
          </a:solidFill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A151747-5BC0-4BE6-8293-EA09C231F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0375" y="2897249"/>
            <a:ext cx="5640388" cy="1484313"/>
          </a:xfrm>
          <a:prstGeom prst="rect">
            <a:avLst/>
          </a:prstGeom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FF7885FA-20E6-48A7-83F2-5536B0147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7238" y="4903849"/>
            <a:ext cx="5324475" cy="987425"/>
          </a:xfrm>
          <a:prstGeom prst="rect">
            <a:avLst/>
          </a:prstGeom>
        </p:spPr>
      </p:pic>
      <p:sp>
        <p:nvSpPr>
          <p:cNvPr id="12" name="AutoShape 21">
            <a:extLst>
              <a:ext uri="{FF2B5EF4-FFF2-40B4-BE49-F238E27FC236}">
                <a16:creationId xmlns:a16="http://schemas.microsoft.com/office/drawing/2014/main" id="{6E7570A5-D64C-4A58-A8F2-FEF07B9E3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525774"/>
            <a:ext cx="688975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AutoShape 22">
            <a:extLst>
              <a:ext uri="{FF2B5EF4-FFF2-40B4-BE49-F238E27FC236}">
                <a16:creationId xmlns:a16="http://schemas.microsoft.com/office/drawing/2014/main" id="{1D08FB9B-6169-45D2-9938-272E3E8BD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4556187"/>
            <a:ext cx="688975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1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4">
            <a:extLst>
              <a:ext uri="{FF2B5EF4-FFF2-40B4-BE49-F238E27FC236}">
                <a16:creationId xmlns:a16="http://schemas.microsoft.com/office/drawing/2014/main" id="{6619BE62-EE69-4C49-A23D-171C2B7DEB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9219" name="灯片编号占位符 6">
            <a:extLst>
              <a:ext uri="{FF2B5EF4-FFF2-40B4-BE49-F238E27FC236}">
                <a16:creationId xmlns:a16="http://schemas.microsoft.com/office/drawing/2014/main" id="{58FC5E9A-6F88-47DD-9FDF-3D29BB02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D30F70D-A9BF-4535-9488-210B366F1EB1}" type="slidenum">
              <a:rPr lang="zh-CN" altLang="zh-CN"/>
              <a:pPr algn="r"/>
              <a:t>7</a:t>
            </a:fld>
            <a:endParaRPr lang="zh-CN" altLang="zh-CN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586D9E86-F9B2-4FEB-89EC-9F8DC3D90E4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zh-CN" sz="1800">
                <a:cs typeface="Arial" panose="020B0604020202020204" pitchFamily="34" charset="0"/>
              </a:rPr>
              <a:t>  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7B05401-F57E-41CD-90E1-478D13F65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4.2 </a:t>
            </a:r>
            <a:r>
              <a:rPr lang="zh-CN" altLang="en-US" sz="2800">
                <a:latin typeface="+mj-ea"/>
              </a:rPr>
              <a:t>噪声模型</a:t>
            </a:r>
            <a:endParaRPr lang="en-US" altLang="zh-CN" sz="2000" dirty="0">
              <a:cs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9AAACC9-C3B4-4506-8EA6-1BF39E186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219128"/>
            <a:ext cx="8001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tx1"/>
                </a:solidFill>
                <a:cs typeface="Arial" panose="020B0604020202020204" pitchFamily="34" charset="0"/>
              </a:rPr>
              <a:t>概率密度函数模拟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了实践中发现的各种噪声发生情况：</a:t>
            </a:r>
            <a:endParaRPr lang="en-US" alt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sz="2000" b="0" i="0" u="sng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高斯</a:t>
            </a:r>
            <a:r>
              <a:rPr lang="zh-CN" altLang="en-US" sz="2000" b="0" i="0" u="sng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噪声</a:t>
            </a:r>
            <a:r>
              <a:rPr lang="en-US" altLang="zh-CN" sz="2000" b="0" i="0">
                <a:effectLst/>
                <a:latin typeface="Arial" panose="020B0604020202020204" pitchFamily="34" charset="0"/>
              </a:rPr>
              <a:t>: </a:t>
            </a:r>
            <a:r>
              <a:rPr lang="zh-CN" altLang="en-US" sz="2000" b="0" i="0">
                <a:effectLst/>
                <a:latin typeface="Arial" panose="020B0604020202020204" pitchFamily="34" charset="0"/>
              </a:rPr>
              <a:t>由于</a:t>
            </a:r>
            <a:r>
              <a:rPr lang="zh-CN" altLang="en-US" sz="2000" b="0" i="0" dirty="0">
                <a:effectLst/>
                <a:latin typeface="Arial" panose="020B0604020202020204" pitchFamily="34" charset="0"/>
              </a:rPr>
              <a:t>光照和</a:t>
            </a:r>
            <a:r>
              <a:rPr lang="en-US" altLang="zh-CN" sz="2000" b="0" i="0" dirty="0">
                <a:effectLst/>
                <a:latin typeface="Arial" panose="020B0604020202020204" pitchFamily="34" charset="0"/>
              </a:rPr>
              <a:t>/</a:t>
            </a:r>
            <a:r>
              <a:rPr lang="zh-CN" altLang="en-US" sz="2000" b="0" i="0" dirty="0">
                <a:effectLst/>
                <a:latin typeface="Arial" panose="020B0604020202020204" pitchFamily="34" charset="0"/>
              </a:rPr>
              <a:t>或温度不佳而产生的电子噪声和</a:t>
            </a:r>
            <a:r>
              <a:rPr lang="en-US" altLang="zh-CN" sz="2000" b="0" i="0" dirty="0">
                <a:effectLst/>
                <a:latin typeface="Arial" panose="020B0604020202020204" pitchFamily="34" charset="0"/>
              </a:rPr>
              <a:t>/</a:t>
            </a:r>
            <a:r>
              <a:rPr lang="zh-CN" altLang="en-US" sz="2000" b="0" i="0" dirty="0">
                <a:effectLst/>
                <a:latin typeface="Arial" panose="020B0604020202020204" pitchFamily="34" charset="0"/>
              </a:rPr>
              <a:t>或传感器噪声</a:t>
            </a:r>
            <a:endParaRPr lang="en-US" altLang="zh-CN" sz="2000" b="0" i="0" dirty="0">
              <a:effectLst/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b="0" i="0" u="sng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瑞利</a:t>
            </a:r>
            <a:r>
              <a:rPr lang="zh-CN" altLang="en-US" sz="2000" b="0" i="0" u="sng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噪声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距离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成像中的噪声现象</a:t>
            </a:r>
            <a:endParaRPr lang="en-US" altLang="zh-CN" sz="2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b="0" i="0" u="sng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指数噪声和伽马</a:t>
            </a:r>
            <a:r>
              <a:rPr lang="zh-CN" altLang="en-US" sz="2000" b="0" i="0" u="sng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噪声</a:t>
            </a:r>
            <a:r>
              <a:rPr lang="en-US" altLang="zh-CN" sz="2000" b="0" i="0">
                <a:effectLst/>
                <a:latin typeface="Arial" panose="020B0604020202020204" pitchFamily="34" charset="0"/>
              </a:rPr>
              <a:t>: </a:t>
            </a:r>
            <a:r>
              <a:rPr lang="zh-CN" altLang="en-US" sz="2000" b="0" i="0">
                <a:effectLst/>
                <a:latin typeface="Arial" panose="020B0604020202020204" pitchFamily="34" charset="0"/>
              </a:rPr>
              <a:t>激光</a:t>
            </a:r>
            <a:r>
              <a:rPr lang="zh-CN" altLang="en-US" sz="2000" b="0" i="0" dirty="0">
                <a:effectLst/>
                <a:latin typeface="Arial" panose="020B0604020202020204" pitchFamily="34" charset="0"/>
              </a:rPr>
              <a:t>成像</a:t>
            </a:r>
            <a:endParaRPr lang="en-US" altLang="zh-CN" sz="2000" dirty="0">
              <a:solidFill>
                <a:srgbClr val="800000"/>
              </a:solidFill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b="0" i="0" u="sng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椒盐</a:t>
            </a:r>
            <a:r>
              <a:rPr lang="zh-CN" altLang="en-US" sz="2000" b="0" i="0" u="sng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噪声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zh-CN" altLang="en-US" sz="2000">
                <a:solidFill>
                  <a:srgbClr val="333333"/>
                </a:solidFill>
                <a:latin typeface="Arial" panose="020B0604020202020204" pitchFamily="34" charset="0"/>
              </a:rPr>
              <a:t>发现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在成像过程中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快速瞬变的情况下，如错误的开关</a:t>
            </a:r>
            <a:endParaRPr lang="en-US" altLang="zh-CN" sz="2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b="0" u="sng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均匀</a:t>
            </a:r>
            <a:r>
              <a:rPr lang="zh-CN" altLang="en-US" sz="2000" b="0" u="sng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噪声</a:t>
            </a:r>
            <a:r>
              <a:rPr lang="en-US" altLang="zh-CN" sz="20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zh-CN" altLang="en-US" sz="20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对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模拟有用</a:t>
            </a:r>
            <a:endParaRPr lang="en-US" altLang="zh-CN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96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70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建模估计 </a:t>
            </a:r>
            <a:r>
              <a:rPr lang="en-US" altLang="zh-CN" sz="2000" dirty="0"/>
              <a:t>Estimation by Modeling</a:t>
            </a: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如果运动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x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(t)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和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y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(t)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是已知的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，则</a:t>
            </a:r>
            <a:r>
              <a:rPr lang="en-US" altLang="zh-CN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可以直接得到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假设只在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</a:rPr>
              <a:t>x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方向上匀速直线运动，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x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)  =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at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/</a:t>
            </a: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T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</a:t>
            </a:r>
            <a:r>
              <a:rPr kumimoji="0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y</a:t>
            </a:r>
            <a:r>
              <a:rPr kumimoji="0" lang="en-US" altLang="zh-CN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) = 0</a:t>
            </a: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</a:rPr>
              <a:t>如果我们允许</a:t>
            </a:r>
            <a:r>
              <a:rPr lang="en-US" altLang="zh-CN" b="0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</a:rPr>
              <a:t>y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</a:rPr>
              <a:t>分量也在变化，设置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y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(t) = 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bt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/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，则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退化函数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变为：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+mn-cs"/>
            </a:endParaRPr>
          </a:p>
          <a:p>
            <a:pPr eaLnBrk="1" hangingPunct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A062E2FB-BE0C-42EA-B9BF-53647B9B4836}"/>
                  </a:ext>
                </a:extLst>
              </p:cNvPr>
              <p:cNvSpPr txBox="1"/>
              <p:nvPr/>
            </p:nvSpPr>
            <p:spPr bwMode="auto">
              <a:xfrm>
                <a:off x="2971800" y="2051844"/>
                <a:ext cx="3189242" cy="2043113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𝑢𝑎𝑡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𝑢𝑎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𝑢𝑎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A062E2FB-BE0C-42EA-B9BF-53647B9B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1800" y="2051844"/>
                <a:ext cx="3189242" cy="2043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27">
            <a:extLst>
              <a:ext uri="{FF2B5EF4-FFF2-40B4-BE49-F238E27FC236}">
                <a16:creationId xmlns:a16="http://schemas.microsoft.com/office/drawing/2014/main" id="{FC7733E8-C983-423E-88E6-964FAB6EA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44946"/>
              </p:ext>
            </p:extLst>
          </p:nvPr>
        </p:nvGraphicFramePr>
        <p:xfrm>
          <a:off x="2362258" y="4995864"/>
          <a:ext cx="45815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96" name="公式" r:id="rId5" imgW="2743200" imgH="419040" progId="Equation.3">
                  <p:embed/>
                </p:oleObj>
              </mc:Choice>
              <mc:Fallback>
                <p:oleObj name="公式" r:id="rId5" imgW="2743200" imgH="419040" progId="Equation.3">
                  <p:embed/>
                  <p:pic>
                    <p:nvPicPr>
                      <p:cNvPr id="9" name="Object 27">
                        <a:extLst>
                          <a:ext uri="{FF2B5EF4-FFF2-40B4-BE49-F238E27FC236}">
                            <a16:creationId xmlns:a16="http://schemas.microsoft.com/office/drawing/2014/main" id="{A062E2FB-BE0C-42EA-B9BF-53647B9B4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58" y="4995864"/>
                        <a:ext cx="4581525" cy="7016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1431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71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A062E2FB-BE0C-42EA-B9BF-53647B9B4836}"/>
                  </a:ext>
                </a:extLst>
              </p:cNvPr>
              <p:cNvSpPr txBox="1"/>
              <p:nvPr/>
            </p:nvSpPr>
            <p:spPr bwMode="auto">
              <a:xfrm>
                <a:off x="477864" y="1091689"/>
                <a:ext cx="4398928" cy="767421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则：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𝑢𝑎𝑡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𝑢𝑎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𝑑𝑘</m:t>
                          </m:r>
                        </m:e>
                      </m:nary>
                    </m:oMath>
                  </m:oMathPara>
                </a14:m>
                <a:endParaRPr lang="zh-CN" altLang="zh-CN" sz="2000"/>
              </a:p>
            </p:txBody>
          </p:sp>
        </mc:Choice>
        <mc:Fallback xmlns="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A062E2FB-BE0C-42EA-B9BF-53647B9B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864" y="1091689"/>
                <a:ext cx="4398928" cy="767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7">
                <a:extLst>
                  <a:ext uri="{FF2B5EF4-FFF2-40B4-BE49-F238E27FC236}">
                    <a16:creationId xmlns:a16="http://schemas.microsoft.com/office/drawing/2014/main" id="{12C6603F-F0E7-42E2-9AF0-0CD22EB44BDA}"/>
                  </a:ext>
                </a:extLst>
              </p:cNvPr>
              <p:cNvSpPr txBox="1"/>
              <p:nvPr/>
            </p:nvSpPr>
            <p:spPr bwMode="auto">
              <a:xfrm>
                <a:off x="477864" y="309024"/>
                <a:ext cx="6075336" cy="538833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r>
                  <a:rPr lang="zh-CN" altLang="en-US" sz="2000"/>
                  <a:t>令：</a:t>
                </a:r>
                <a:r>
                  <a:rPr lang="en-US" altLang="zh-CN" sz="2000" i="1"/>
                  <a:t>k</a:t>
                </a:r>
                <a:r>
                  <a:rPr lang="en-US" altLang="zh-CN" sz="20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𝑢𝑎𝑡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CN" sz="2000"/>
                  <a:t>,     d</a:t>
                </a:r>
                <a:r>
                  <a:rPr lang="en-US" altLang="zh-CN" sz="2000" i="1"/>
                  <a:t>k</a:t>
                </a:r>
                <a:r>
                  <a:rPr lang="en-US" altLang="zh-CN" sz="20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𝑢𝑎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000"/>
                  <a:t>,     </a:t>
                </a:r>
                <a:r>
                  <a:rPr lang="zh-CN" altLang="zh-CN" sz="2000"/>
                  <a:t>即</a:t>
                </a:r>
                <a:r>
                  <a:rPr lang="en-US" altLang="zh-CN" sz="2000"/>
                  <a:t>d</a:t>
                </a:r>
                <a:r>
                  <a:rPr lang="en-US" altLang="zh-CN" sz="2000" i="1"/>
                  <a:t>t</a:t>
                </a:r>
                <a:r>
                  <a:rPr lang="en-US" altLang="zh-CN" sz="20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𝑢𝑎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10" name="Object 27">
                <a:extLst>
                  <a:ext uri="{FF2B5EF4-FFF2-40B4-BE49-F238E27FC236}">
                    <a16:creationId xmlns:a16="http://schemas.microsoft.com/office/drawing/2014/main" id="{12C6603F-F0E7-42E2-9AF0-0CD22EB4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864" y="309024"/>
                <a:ext cx="6075336" cy="538833"/>
              </a:xfrm>
              <a:prstGeom prst="rect">
                <a:avLst/>
              </a:prstGeom>
              <a:blipFill>
                <a:blip r:embed="rId4"/>
                <a:stretch>
                  <a:fillRect l="-901" b="-4444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27">
                <a:extLst>
                  <a:ext uri="{FF2B5EF4-FFF2-40B4-BE49-F238E27FC236}">
                    <a16:creationId xmlns:a16="http://schemas.microsoft.com/office/drawing/2014/main" id="{6651F4E5-FA0E-45EB-B8EE-189BCEE452B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 bwMode="auto">
              <a:xfrm>
                <a:off x="477864" y="1988990"/>
                <a:ext cx="7827838" cy="2215246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其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lang="en-US" altLang="zh-CN" b="0"/>
                  <a:t> </a:t>
                </a:r>
                <a:endParaRPr lang="en-US" altLang="zh-CN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lang="en-US" altLang="zh-CN" b="0"/>
                  <a:t> =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</m:t>
                        </m:r>
                        <m:func>
                          <m:func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en-US" altLang="zh-CN" b="0"/>
              </a:p>
              <a:p>
                <a:pPr marL="0" indent="0">
                  <a:buNone/>
                </a:pPr>
                <a:r>
                  <a:rPr lang="en-US" altLang="zh-CN" b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  <m:func>
                          <m:func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zh-CN" altLang="zh-CN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zh-CN" altLang="zh-CN" b="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b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d</m:t>
                        </m:r>
                        <m:func>
                          <m:func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b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b="0"/>
              </a:p>
              <a:p>
                <a:pPr marL="0" indent="0">
                  <a:buNone/>
                </a:pPr>
                <a:r>
                  <a:rPr lang="en-US" altLang="zh-CN" b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𝑗𝑘</m:t>
                        </m:r>
                      </m:sup>
                    </m:sSup>
                    <m:func>
                      <m:funcPr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  <m:r>
                      <a:rPr lang="en-US" altLang="zh-CN" b="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</m:e>
                    </m:nary>
                    <m:r>
                      <a:rPr lang="en-US" altLang="zh-CN" b="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zh-CN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b="0"/>
              </a:p>
              <a:p>
                <a:pPr marL="0" indent="0">
                  <a:buNone/>
                </a:pPr>
                <a:r>
                  <a:rPr lang="en-US" altLang="zh-CN" b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𝑗𝑘</m:t>
                        </m:r>
                      </m:sup>
                    </m:sSup>
                    <m:func>
                      <m:funcPr>
                        <m:ctrlPr>
                          <a:rPr lang="zh-CN" altLang="zh-CN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</m:oMath>
                </a14:m>
                <a:endParaRPr lang="zh-CN" altLang="zh-CN" b="0"/>
              </a:p>
            </p:txBody>
          </p:sp>
        </mc:Choice>
        <mc:Fallback xmlns="">
          <p:sp>
            <p:nvSpPr>
              <p:cNvPr id="11" name="Object 27">
                <a:extLst>
                  <a:ext uri="{FF2B5EF4-FFF2-40B4-BE49-F238E27FC236}">
                    <a16:creationId xmlns:a16="http://schemas.microsoft.com/office/drawing/2014/main" id="{6651F4E5-FA0E-45EB-B8EE-189BCEE452B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477864" y="1988990"/>
                <a:ext cx="7827838" cy="2215246"/>
              </a:xfrm>
              <a:prstGeom prst="rect">
                <a:avLst/>
              </a:prstGeom>
              <a:blipFill>
                <a:blip r:embed="rId5"/>
                <a:stretch>
                  <a:fillRect l="-2100" t="-25956" b="-21038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F5E7D15-8F79-47EE-8A60-3B1364261C10}"/>
                  </a:ext>
                </a:extLst>
              </p:cNvPr>
              <p:cNvSpPr txBox="1"/>
              <p:nvPr/>
            </p:nvSpPr>
            <p:spPr>
              <a:xfrm>
                <a:off x="7059482" y="2505228"/>
                <a:ext cx="1634977" cy="36933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zh-CN"/>
                        <m:t>运用欧拉公式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F5E7D15-8F79-47EE-8A60-3B1364261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482" y="2505228"/>
                <a:ext cx="1634977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58C62F-DC58-4A28-9DD2-F94DA9F7407E}"/>
                  </a:ext>
                </a:extLst>
              </p:cNvPr>
              <p:cNvSpPr txBox="1"/>
              <p:nvPr/>
            </p:nvSpPr>
            <p:spPr>
              <a:xfrm>
                <a:off x="7059482" y="3390797"/>
                <a:ext cx="1634977" cy="36933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/>
                        <m:t>由分部积分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法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58C62F-DC58-4A28-9DD2-F94DA9F74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482" y="3390797"/>
                <a:ext cx="1634977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7">
                <a:extLst>
                  <a:ext uri="{FF2B5EF4-FFF2-40B4-BE49-F238E27FC236}">
                    <a16:creationId xmlns:a16="http://schemas.microsoft.com/office/drawing/2014/main" id="{55079E83-6586-4035-AF84-4C89BFB6E94E}"/>
                  </a:ext>
                </a:extLst>
              </p:cNvPr>
              <p:cNvSpPr txBox="1"/>
              <p:nvPr/>
            </p:nvSpPr>
            <p:spPr bwMode="auto">
              <a:xfrm>
                <a:off x="471124" y="4359158"/>
                <a:ext cx="4190722" cy="476251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r>
                  <a:rPr lang="zh-CN" altLang="en-US" sz="2000"/>
                  <a:t>当 </a:t>
                </a:r>
                <a:r>
                  <a:rPr lang="en-US" altLang="zh-CN" sz="2000" i="1"/>
                  <a:t>t</a:t>
                </a:r>
                <a:r>
                  <a:rPr lang="en-US" altLang="zh-CN" sz="2000"/>
                  <a:t>=</a:t>
                </a:r>
                <a:r>
                  <a:rPr lang="en-US" altLang="zh-CN" sz="2000" i="1"/>
                  <a:t>0</a:t>
                </a:r>
                <a:r>
                  <a:rPr lang="zh-CN" altLang="en-US" sz="2000"/>
                  <a:t>时</a:t>
                </a:r>
                <a:r>
                  <a:rPr lang="en-US" altLang="zh-CN" sz="2000"/>
                  <a:t>, </a:t>
                </a:r>
                <a:r>
                  <a:rPr lang="en-US" altLang="zh-CN" sz="2000" i="1"/>
                  <a:t>k</a:t>
                </a:r>
                <a:r>
                  <a:rPr lang="en-US" altLang="zh-CN" sz="2000"/>
                  <a:t>=</a:t>
                </a:r>
                <a:r>
                  <a:rPr lang="en-US" altLang="zh-CN" sz="2000" i="1"/>
                  <a:t>0</a:t>
                </a:r>
                <a:r>
                  <a:rPr lang="en-US" altLang="zh-CN" sz="2000"/>
                  <a:t>; </a:t>
                </a:r>
                <a:r>
                  <a:rPr lang="en-US" altLang="zh-CN" sz="2000" i="1"/>
                  <a:t>t</a:t>
                </a:r>
                <a:r>
                  <a:rPr lang="en-US" altLang="zh-CN" sz="2000"/>
                  <a:t>=</a:t>
                </a:r>
                <a:r>
                  <a:rPr lang="en-US" altLang="zh-CN" sz="2000" i="1"/>
                  <a:t>T </a:t>
                </a:r>
                <a:r>
                  <a:rPr lang="zh-CN" altLang="en-US" sz="2000"/>
                  <a:t>时</a:t>
                </a:r>
                <a:r>
                  <a:rPr lang="en-US" altLang="zh-CN" sz="2000"/>
                  <a:t>, </a:t>
                </a:r>
                <a:r>
                  <a:rPr lang="en-US" altLang="zh-CN" sz="2000" i="1"/>
                  <a:t>k</a:t>
                </a:r>
                <a:r>
                  <a:rPr lang="en-US" altLang="zh-CN" sz="2000"/>
                  <a:t>=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𝑢𝑎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14" name="Object 27">
                <a:extLst>
                  <a:ext uri="{FF2B5EF4-FFF2-40B4-BE49-F238E27FC236}">
                    <a16:creationId xmlns:a16="http://schemas.microsoft.com/office/drawing/2014/main" id="{55079E83-6586-4035-AF84-4C89BFB6E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124" y="4359158"/>
                <a:ext cx="4190722" cy="476251"/>
              </a:xfrm>
              <a:prstGeom prst="rect">
                <a:avLst/>
              </a:prstGeom>
              <a:blipFill>
                <a:blip r:embed="rId8"/>
                <a:stretch>
                  <a:fillRect l="-1304" b="-13750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7">
                <a:extLst>
                  <a:ext uri="{FF2B5EF4-FFF2-40B4-BE49-F238E27FC236}">
                    <a16:creationId xmlns:a16="http://schemas.microsoft.com/office/drawing/2014/main" id="{281302CF-F0C7-48EA-8E43-2EF806AA79BA}"/>
                  </a:ext>
                </a:extLst>
              </p:cNvPr>
              <p:cNvSpPr txBox="1"/>
              <p:nvPr/>
            </p:nvSpPr>
            <p:spPr bwMode="auto">
              <a:xfrm>
                <a:off x="471124" y="4915549"/>
                <a:ext cx="7314841" cy="1633427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：</m:t>
                      </m:r>
                      <m:nary>
                        <m:naryPr>
                          <m:limLoc m:val="subSup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𝑢𝑎𝑡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CN" sz="200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𝑢𝑎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𝑢𝑎</m:t>
                        </m:r>
                      </m:sup>
                      <m:e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m:rPr>
                        <m:nor/>
                      </m:rPr>
                      <a:rPr lang="en-US" altLang="zh-CN" sz="2000"/>
                      <m:t>=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𝑢𝑎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𝑗𝑘</m:t>
                        </m:r>
                      </m:sup>
                    </m:sSup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  <m:d>
                      <m:dPr>
                        <m:begChr m:val="|"/>
                        <m:end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𝑢𝑎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000"/>
                  <a:t> =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𝑢𝑎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𝑢𝑎</m:t>
                        </m:r>
                      </m:sup>
                    </m:sSup>
                    <m:func>
                      <m:func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𝑢𝑎</m:t>
                        </m:r>
                      </m:e>
                    </m:func>
                  </m:oMath>
                </a14:m>
                <a:endParaRPr lang="zh-CN" altLang="zh-CN" sz="2000"/>
              </a:p>
            </p:txBody>
          </p:sp>
        </mc:Choice>
        <mc:Fallback xmlns="">
          <p:sp>
            <p:nvSpPr>
              <p:cNvPr id="17" name="Object 27">
                <a:extLst>
                  <a:ext uri="{FF2B5EF4-FFF2-40B4-BE49-F238E27FC236}">
                    <a16:creationId xmlns:a16="http://schemas.microsoft.com/office/drawing/2014/main" id="{281302CF-F0C7-48EA-8E43-2EF806AA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124" y="4915549"/>
                <a:ext cx="7314841" cy="16334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2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72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Example: Image </a:t>
            </a:r>
            <a:r>
              <a:rPr lang="en-US" altLang="zh-CN" dirty="0"/>
              <a:t>blurring due to motion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113E12D-A962-40BB-901D-DB4D978D1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8" y="1479570"/>
            <a:ext cx="7058025" cy="421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18870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73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4.7 </a:t>
            </a:r>
            <a:r>
              <a:rPr lang="zh-CN" altLang="en-US" sz="2800">
                <a:latin typeface="+mj-ea"/>
              </a:rPr>
              <a:t>逆滤波器</a:t>
            </a:r>
            <a:endParaRPr lang="en-US" altLang="zh-CN" sz="2800" dirty="0">
              <a:latin typeface="+mj-ea"/>
            </a:endParaRP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4675" y="1140453"/>
            <a:ext cx="8001000" cy="495300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</a:rPr>
              <a:t>最简单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</a:rPr>
              <a:t>的复原方法：直接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</a:rPr>
              <a:t>逆滤波操作</a:t>
            </a:r>
            <a:endParaRPr lang="en-US" altLang="zh-CN" sz="2800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lvl="1"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lvl="1" eaLnBrk="1" hangingPunct="1"/>
            <a:endParaRPr lang="en-US" altLang="zh-CN" b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  <a:p>
            <a:pPr lvl="1" eaLnBrk="1" hangingPunct="1"/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宋体"/>
            </a:endParaRPr>
          </a:p>
        </p:txBody>
      </p:sp>
      <p:graphicFrame>
        <p:nvGraphicFramePr>
          <p:cNvPr id="9" name="Object 27">
            <a:extLst>
              <a:ext uri="{FF2B5EF4-FFF2-40B4-BE49-F238E27FC236}">
                <a16:creationId xmlns:a16="http://schemas.microsoft.com/office/drawing/2014/main" id="{A062E2FB-BE0C-42EA-B9BF-53647B9B4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572725"/>
              </p:ext>
            </p:extLst>
          </p:nvPr>
        </p:nvGraphicFramePr>
        <p:xfrm>
          <a:off x="1956282" y="3627070"/>
          <a:ext cx="5231432" cy="1700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8" name="公式" r:id="rId4" imgW="2666880" imgH="863280" progId="Equation.3">
                  <p:embed/>
                </p:oleObj>
              </mc:Choice>
              <mc:Fallback>
                <p:oleObj name="公式" r:id="rId4" imgW="2666880" imgH="863280" progId="Equation.3">
                  <p:embed/>
                  <p:pic>
                    <p:nvPicPr>
                      <p:cNvPr id="9" name="Object 27">
                        <a:extLst>
                          <a:ext uri="{FF2B5EF4-FFF2-40B4-BE49-F238E27FC236}">
                            <a16:creationId xmlns:a16="http://schemas.microsoft.com/office/drawing/2014/main" id="{A062E2FB-BE0C-42EA-B9BF-53647B9B4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282" y="3627070"/>
                        <a:ext cx="5231432" cy="170030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7">
            <a:extLst>
              <a:ext uri="{FF2B5EF4-FFF2-40B4-BE49-F238E27FC236}">
                <a16:creationId xmlns:a16="http://schemas.microsoft.com/office/drawing/2014/main" id="{EE541904-E75A-43AA-B928-79274B264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358605"/>
              </p:ext>
            </p:extLst>
          </p:nvPr>
        </p:nvGraphicFramePr>
        <p:xfrm>
          <a:off x="2040773" y="2035491"/>
          <a:ext cx="5062453" cy="498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9" name="公式" r:id="rId6" imgW="2070000" imgH="203040" progId="Equation.3">
                  <p:embed/>
                </p:oleObj>
              </mc:Choice>
              <mc:Fallback>
                <p:oleObj name="公式" r:id="rId6" imgW="2070000" imgH="203040" progId="Equation.3">
                  <p:embed/>
                  <p:pic>
                    <p:nvPicPr>
                      <p:cNvPr id="9" name="Object 27">
                        <a:extLst>
                          <a:ext uri="{FF2B5EF4-FFF2-40B4-BE49-F238E27FC236}">
                            <a16:creationId xmlns:a16="http://schemas.microsoft.com/office/drawing/2014/main" id="{A062E2FB-BE0C-42EA-B9BF-53647B9B4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0773" y="2035491"/>
                        <a:ext cx="5062453" cy="498471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15">
            <a:extLst>
              <a:ext uri="{FF2B5EF4-FFF2-40B4-BE49-F238E27FC236}">
                <a16:creationId xmlns:a16="http://schemas.microsoft.com/office/drawing/2014/main" id="{612F0FCF-29D4-4309-BC82-41480702D11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02377" y="2830785"/>
            <a:ext cx="739243" cy="457188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181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74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4.7 </a:t>
            </a:r>
            <a:r>
              <a:rPr lang="zh-CN" altLang="en-US" sz="2800">
                <a:latin typeface="宋体"/>
              </a:rPr>
              <a:t>逆滤波器</a:t>
            </a:r>
            <a:endParaRPr lang="en-US" altLang="zh-CN" sz="20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4675" y="1212395"/>
            <a:ext cx="7814130" cy="4798951"/>
          </a:xfrm>
        </p:spPr>
        <p:txBody>
          <a:bodyPr/>
          <a:lstStyle/>
          <a:p>
            <a:pPr eaLnBrk="1" hangingPunct="1"/>
            <a:endParaRPr lang="en-US" altLang="zh-CN" sz="2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20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en-US" altLang="zh-CN" sz="220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20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当退化函数为零或非常小的值，解决方法是将滤波器频率限制在原点附近：</a:t>
            </a:r>
            <a:endParaRPr lang="en-US" altLang="zh-CN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等于 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的平均值</a:t>
            </a:r>
          </a:p>
          <a:p>
            <a:pPr lvl="1" eaLnBrk="1" hangingPunct="1"/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这通常是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的最大值</a:t>
            </a:r>
          </a:p>
          <a:p>
            <a:pPr lvl="1" eaLnBrk="1" hangingPunct="1"/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减少遇到零值的概率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en-US" altLang="zh-C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20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en-US" altLang="zh-CN" sz="220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考虑到存在噪声（大多数情况下），此时无法解决，因为：</a:t>
            </a:r>
            <a:endParaRPr lang="en-US" altLang="zh-CN" sz="22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因为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是未知的，所以不能完全复原未退化的图像；</a:t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宋体" panose="02010600030101010101" pitchFamily="2" charset="-122"/>
              </a:rPr>
              <a:t>当退化值为零或很小时，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N(u,v)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H(u,v)</a:t>
            </a:r>
            <a:r>
              <a:rPr lang="zh-CN" altLang="en-US">
                <a:latin typeface="宋体" panose="02010600030101010101" pitchFamily="2" charset="-122"/>
              </a:rPr>
              <a:t>的值很容易控制估计结果。</a:t>
            </a:r>
            <a:endParaRPr lang="en-US" altLang="zh-CN"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27">
            <a:extLst>
              <a:ext uri="{FF2B5EF4-FFF2-40B4-BE49-F238E27FC236}">
                <a16:creationId xmlns:a16="http://schemas.microsoft.com/office/drawing/2014/main" id="{D723897E-2C11-4B2D-9E96-C3AD90CB71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934916"/>
              </p:ext>
            </p:extLst>
          </p:nvPr>
        </p:nvGraphicFramePr>
        <p:xfrm>
          <a:off x="2245322" y="1386894"/>
          <a:ext cx="4472835" cy="506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8" name="公式" r:id="rId4" imgW="2133360" imgH="241200" progId="Equation.3">
                  <p:embed/>
                </p:oleObj>
              </mc:Choice>
              <mc:Fallback>
                <p:oleObj name="公式" r:id="rId4" imgW="2133360" imgH="241200" progId="Equation.3">
                  <p:embed/>
                  <p:pic>
                    <p:nvPicPr>
                      <p:cNvPr id="11" name="Object 27">
                        <a:extLst>
                          <a:ext uri="{FF2B5EF4-FFF2-40B4-BE49-F238E27FC236}">
                            <a16:creationId xmlns:a16="http://schemas.microsoft.com/office/drawing/2014/main" id="{01F0404F-F655-4EB5-BC59-69934F6E68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322" y="1386894"/>
                        <a:ext cx="4472835" cy="506271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805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75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Example 5.11 Inverse filtering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730878-2960-4BAF-9A92-EF8F0E64E4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3335"/>
            <a:ext cx="7925081" cy="6311390"/>
          </a:xfrm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8BC4C3CD-99FD-46F3-9A40-F9E9D1EC1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14" y="25251"/>
            <a:ext cx="6406228" cy="584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>
                <a:latin typeface="+mn-ea"/>
                <a:ea typeface="+mn-ea"/>
              </a:rPr>
              <a:t>图中分别</a:t>
            </a:r>
            <a:r>
              <a:rPr lang="zh-CN" altLang="en-US" sz="1600" dirty="0">
                <a:latin typeface="+mn-ea"/>
                <a:ea typeface="+mn-ea"/>
              </a:rPr>
              <a:t>为半径为</a:t>
            </a:r>
            <a:r>
              <a:rPr lang="en-US" altLang="zh-CN" sz="1600" dirty="0">
                <a:latin typeface="+mn-ea"/>
                <a:ea typeface="+mn-ea"/>
              </a:rPr>
              <a:t>40</a:t>
            </a:r>
            <a:r>
              <a:rPr lang="zh-CN" altLang="en-US" sz="1600" dirty="0">
                <a:latin typeface="+mn-ea"/>
                <a:ea typeface="+mn-ea"/>
              </a:rPr>
              <a:t>、</a:t>
            </a:r>
            <a:r>
              <a:rPr lang="en-US" altLang="zh-CN" sz="1600" dirty="0">
                <a:latin typeface="+mn-ea"/>
                <a:ea typeface="+mn-ea"/>
              </a:rPr>
              <a:t>70</a:t>
            </a:r>
            <a:r>
              <a:rPr lang="zh-CN" altLang="en-US" sz="1600" dirty="0">
                <a:latin typeface="+mn-ea"/>
                <a:ea typeface="+mn-ea"/>
              </a:rPr>
              <a:t>、</a:t>
            </a:r>
            <a:r>
              <a:rPr lang="en-US" altLang="zh-CN" sz="1600" dirty="0">
                <a:latin typeface="+mn-ea"/>
                <a:ea typeface="+mn-ea"/>
              </a:rPr>
              <a:t>85</a:t>
            </a:r>
            <a:r>
              <a:rPr lang="zh-CN" altLang="en-US" sz="1600" dirty="0">
                <a:latin typeface="+mn-ea"/>
                <a:ea typeface="+mn-ea"/>
              </a:rPr>
              <a:t>的比值</a:t>
            </a:r>
            <a:r>
              <a:rPr lang="en-US" altLang="zh-CN" sz="1600" dirty="0">
                <a:latin typeface="+mn-ea"/>
                <a:ea typeface="+mn-ea"/>
              </a:rPr>
              <a:t>G(</a:t>
            </a:r>
            <a:r>
              <a:rPr lang="en-US" altLang="zh-CN" sz="1600" dirty="0" err="1">
                <a:latin typeface="+mn-ea"/>
                <a:ea typeface="+mn-ea"/>
              </a:rPr>
              <a:t>u,v</a:t>
            </a:r>
            <a:r>
              <a:rPr lang="en-US" altLang="zh-CN" sz="1600" dirty="0">
                <a:latin typeface="+mn-ea"/>
                <a:ea typeface="+mn-ea"/>
              </a:rPr>
              <a:t>)/H(</a:t>
            </a:r>
            <a:r>
              <a:rPr lang="en-US" altLang="zh-CN" sz="1600" dirty="0" err="1">
                <a:latin typeface="+mn-ea"/>
                <a:ea typeface="+mn-ea"/>
              </a:rPr>
              <a:t>u,v</a:t>
            </a:r>
            <a:r>
              <a:rPr lang="en-US" altLang="zh-CN" sz="1600" dirty="0">
                <a:latin typeface="+mn-ea"/>
                <a:ea typeface="+mn-ea"/>
              </a:rPr>
              <a:t>)</a:t>
            </a:r>
            <a:r>
              <a:rPr lang="zh-CN" altLang="en-US" sz="1600" dirty="0">
                <a:latin typeface="+mn-ea"/>
                <a:ea typeface="+mn-ea"/>
              </a:rPr>
              <a:t>的截值结果。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  <a:ea typeface="+mn-ea"/>
              </a:rPr>
              <a:t>采用</a:t>
            </a:r>
            <a:r>
              <a:rPr lang="en-US" altLang="zh-CN" sz="1600" dirty="0">
                <a:latin typeface="+mn-ea"/>
                <a:ea typeface="+mn-ea"/>
              </a:rPr>
              <a:t>10</a:t>
            </a:r>
            <a:r>
              <a:rPr lang="zh-CN" altLang="en-US" sz="1600" dirty="0">
                <a:latin typeface="+mn-ea"/>
                <a:ea typeface="+mn-ea"/>
              </a:rPr>
              <a:t>阶巴特沃斯低通函数对比值进行截断。</a:t>
            </a:r>
            <a:endParaRPr lang="en-US" altLang="zh-CN" sz="1600" dirty="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6D0607A3-0DF6-49D8-86A1-69723149A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72" y="990664"/>
            <a:ext cx="1453306" cy="1077218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>
                <a:latin typeface="+mn-ea"/>
                <a:ea typeface="+mn-ea"/>
              </a:rPr>
              <a:t>半径值的进一步增加产生的图像看起来越来越像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1600" dirty="0">
                <a:latin typeface="+mn-ea"/>
                <a:ea typeface="+mn-ea"/>
              </a:rPr>
              <a:t>)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9AB6307A-427F-4AD7-83D5-438AFA0E6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53" y="5215597"/>
            <a:ext cx="1422425" cy="83099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/>
              <a:t>半径接近</a:t>
            </a:r>
            <a:r>
              <a:rPr lang="en-US" altLang="zh-CN" sz="1600" dirty="0"/>
              <a:t>70</a:t>
            </a:r>
            <a:r>
              <a:rPr lang="zh-CN" altLang="en-US" sz="1600" dirty="0"/>
              <a:t>时视觉效果最好</a:t>
            </a:r>
            <a:r>
              <a:rPr lang="en-US" altLang="zh-CN" sz="1600" dirty="0"/>
              <a:t>(</a:t>
            </a:r>
            <a:r>
              <a:rPr lang="en-US" altLang="zh-CN" sz="1600" dirty="0">
                <a:solidFill>
                  <a:srgbClr val="FF0000"/>
                </a:solidFill>
              </a:rPr>
              <a:t>c</a:t>
            </a:r>
            <a:r>
              <a:rPr lang="en-US" altLang="zh-CN" sz="1600" dirty="0"/>
              <a:t>)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C01818D3-84B0-4A09-93EE-A06C8EC01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178" y="166300"/>
            <a:ext cx="1453306" cy="83099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>
                <a:latin typeface="+mn-ea"/>
                <a:ea typeface="+mn-ea"/>
              </a:rPr>
              <a:t>半径使用</a:t>
            </a:r>
            <a:r>
              <a:rPr lang="en-US" altLang="zh-CN" sz="1600" dirty="0">
                <a:latin typeface="+mn-ea"/>
                <a:ea typeface="+mn-ea"/>
              </a:rPr>
              <a:t>40</a:t>
            </a:r>
            <a:r>
              <a:rPr lang="zh-CN" altLang="en-US" sz="1600" dirty="0">
                <a:latin typeface="+mn-ea"/>
                <a:ea typeface="+mn-ea"/>
              </a:rPr>
              <a:t>以下，容易使图像模糊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zh-CN" sz="1600" dirty="0">
                <a:latin typeface="+mn-ea"/>
                <a:ea typeface="+mn-ea"/>
              </a:rPr>
              <a:t>)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E2D2D6A9-0A67-48EB-94E3-C52FBED85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1163" y="5562349"/>
            <a:ext cx="1295366" cy="1077218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/>
              <a:t>半径大于</a:t>
            </a:r>
            <a:r>
              <a:rPr lang="en-US" altLang="zh-CN" sz="1600" dirty="0"/>
              <a:t>70(85)</a:t>
            </a:r>
            <a:r>
              <a:rPr lang="zh-CN" altLang="en-US" sz="1600" dirty="0"/>
              <a:t>开始产生退化图像</a:t>
            </a:r>
            <a:r>
              <a:rPr lang="en-US" altLang="zh-CN" sz="1600" dirty="0"/>
              <a:t>(</a:t>
            </a:r>
            <a:r>
              <a:rPr lang="en-US" altLang="zh-CN" sz="1600" dirty="0">
                <a:solidFill>
                  <a:srgbClr val="FF0000"/>
                </a:solidFill>
              </a:rPr>
              <a:t>d</a:t>
            </a:r>
            <a:r>
              <a:rPr lang="en-US" altLang="zh-CN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85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76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4.8 </a:t>
            </a:r>
            <a:r>
              <a:rPr lang="zh-CN" altLang="en-US" sz="2800">
                <a:latin typeface="+mj-ea"/>
              </a:rPr>
              <a:t>最小均方误差</a:t>
            </a:r>
            <a:r>
              <a:rPr lang="en-US" altLang="zh-CN" sz="2800">
                <a:latin typeface="+mj-ea"/>
              </a:rPr>
              <a:t>(</a:t>
            </a:r>
            <a:r>
              <a:rPr lang="zh-CN" altLang="en-US" sz="2800">
                <a:latin typeface="+mj-ea"/>
              </a:rPr>
              <a:t>维纳</a:t>
            </a:r>
            <a:r>
              <a:rPr lang="en-US" altLang="zh-CN" sz="2800">
                <a:latin typeface="+mj-ea"/>
              </a:rPr>
              <a:t>)</a:t>
            </a:r>
            <a:r>
              <a:rPr lang="zh-CN" altLang="en-US" sz="2800">
                <a:latin typeface="+mj-ea"/>
              </a:rPr>
              <a:t>滤波</a:t>
            </a:r>
            <a:endParaRPr lang="en-US" altLang="zh-CN" sz="280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zh-CN" altLang="en-US" sz="2400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维纳滤波（</a:t>
                </a:r>
                <a:r>
                  <a:rPr lang="en-US" altLang="zh-CN" sz="2400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Wiener filtering</a:t>
                </a:r>
                <a:r>
                  <a:rPr lang="zh-CN" altLang="en-US" sz="2400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）</a:t>
                </a:r>
                <a:endParaRPr lang="en-US" altLang="zh-CN" sz="2400">
                  <a:solidFill>
                    <a:srgbClr val="C00000"/>
                  </a:solidFill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r>
                  <a:rPr lang="zh-CN" altLang="en-US" sz="24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将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噪声的</a:t>
                </a:r>
                <a:r>
                  <a:rPr lang="zh-CN" altLang="en-US" sz="24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退化</a:t>
                </a:r>
                <a:r>
                  <a:rPr lang="zh-CN" altLang="en-US" sz="24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函数</a:t>
                </a:r>
                <a:r>
                  <a:rPr lang="zh-CN" altLang="en-US" sz="2400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和</a:t>
                </a:r>
                <a:r>
                  <a:rPr lang="zh-CN" altLang="en-US" sz="24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统计特性</a:t>
                </a:r>
                <a:r>
                  <a:rPr lang="zh-CN" altLang="en-US" sz="24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合并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到</a:t>
                </a:r>
                <a:r>
                  <a:rPr lang="zh-CN" altLang="en-US" sz="2400" u="sng" dirty="0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复原</a:t>
                </a:r>
                <a:r>
                  <a:rPr lang="zh-CN" altLang="en-US" sz="2400" u="sng">
                    <a:solidFill>
                      <a:srgbClr val="C00000"/>
                    </a:solidFill>
                    <a:latin typeface="宋体" panose="02010600030101010101" pitchFamily="2" charset="-122"/>
                  </a:rPr>
                  <a:t>过程</a:t>
                </a:r>
                <a:r>
                  <a:rPr lang="zh-CN" altLang="en-US" sz="24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中</a:t>
                </a:r>
                <a:endParaRPr lang="en-US" altLang="zh-CN" sz="24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endParaRPr lang="en-US" altLang="zh-CN" sz="2400"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 sz="2400">
                    <a:latin typeface="宋体" panose="02010600030101010101" pitchFamily="2" charset="-122"/>
                  </a:rPr>
                  <a:t>目的：找到原始图像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>
                    <a:latin typeface="Times New Roman" panose="02020603050405020304" pitchFamily="18" charset="0"/>
                  </a:rPr>
                  <a:t>的一个估计图像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400">
                    <a:latin typeface="Times New Roman" panose="02020603050405020304" pitchFamily="18" charset="0"/>
                  </a:rPr>
                  <a:t>，使得它们之间</a:t>
                </a:r>
                <a:r>
                  <a:rPr lang="zh-CN" altLang="en-US" sz="2400">
                    <a:solidFill>
                      <a:srgbClr val="3333FF"/>
                    </a:solidFill>
                    <a:latin typeface="Times New Roman" panose="02020603050405020304" pitchFamily="18" charset="0"/>
                  </a:rPr>
                  <a:t>均方误差最小化</a:t>
                </a:r>
                <a:r>
                  <a:rPr lang="zh-CN" altLang="en-US" sz="2400">
                    <a:latin typeface="Times New Roman" panose="02020603050405020304" pitchFamily="18" charset="0"/>
                  </a:rPr>
                  <a:t>：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60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60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4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假设：</a:t>
                </a:r>
                <a:endParaRPr lang="en-US" altLang="zh-CN" sz="240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zh-CN" altLang="en-US" sz="2000">
                    <a:latin typeface="宋体" panose="02010600030101010101" pitchFamily="2" charset="-122"/>
                  </a:rPr>
                  <a:t>图像和噪声都是随机变量</a:t>
                </a:r>
                <a:endParaRPr lang="en-US" altLang="zh-CN" sz="2000"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zh-CN" altLang="en-US" sz="2000">
                    <a:latin typeface="宋体" panose="02010600030101010101" pitchFamily="2" charset="-122"/>
                  </a:rPr>
                  <a:t>噪声和图像是不相关的</a:t>
                </a:r>
                <a:endParaRPr lang="en-US" altLang="zh-CN" sz="2000"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zh-CN" altLang="en-US" sz="2000">
                    <a:latin typeface="宋体" panose="02010600030101010101" pitchFamily="2" charset="-122"/>
                  </a:rPr>
                  <a:t>估计中的灰度值是退化图像中灰度值的线性、位置不变的函数</a:t>
                </a:r>
                <a:endParaRPr lang="en-US" altLang="zh-CN" sz="2600">
                  <a:latin typeface="Times New Roman" panose="02020603050405020304" pitchFamily="18" charset="0"/>
                </a:endParaRPr>
              </a:p>
              <a:p>
                <a:pPr lvl="1" eaLnBrk="1" hangingPunct="1">
                  <a:buFont typeface="Wingdings" panose="05000000000000000000" pitchFamily="2" charset="2"/>
                  <a:buChar char="n"/>
                </a:pPr>
                <a:endParaRPr lang="en-US" altLang="zh-CN" sz="24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610" t="-984" r="-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13">
            <a:extLst>
              <a:ext uri="{FF2B5EF4-FFF2-40B4-BE49-F238E27FC236}">
                <a16:creationId xmlns:a16="http://schemas.microsoft.com/office/drawing/2014/main" id="{654EEABB-F7C7-44BB-A843-3F0605A03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422741"/>
              </p:ext>
            </p:extLst>
          </p:nvPr>
        </p:nvGraphicFramePr>
        <p:xfrm>
          <a:off x="3278187" y="3429000"/>
          <a:ext cx="259397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3" name="公式" r:id="rId5" imgW="1079280" imgH="241200" progId="Equation.3">
                  <p:embed/>
                </p:oleObj>
              </mc:Choice>
              <mc:Fallback>
                <p:oleObj name="公式" r:id="rId5" imgW="1079280" imgH="241200" progId="Equation.3">
                  <p:embed/>
                  <p:pic>
                    <p:nvPicPr>
                      <p:cNvPr id="8" name="Object 13">
                        <a:extLst>
                          <a:ext uri="{FF2B5EF4-FFF2-40B4-BE49-F238E27FC236}">
                            <a16:creationId xmlns:a16="http://schemas.microsoft.com/office/drawing/2014/main" id="{872D0EDB-B8D2-43F3-A923-D9F909CC40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187" y="3429000"/>
                        <a:ext cx="2593975" cy="5794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6330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77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4.8 </a:t>
            </a:r>
            <a:r>
              <a:rPr lang="zh-CN" altLang="en-US" sz="2800">
                <a:latin typeface="宋体"/>
              </a:rPr>
              <a:t>最小均方误差</a:t>
            </a:r>
            <a:r>
              <a:rPr lang="en-US" altLang="zh-CN" sz="2800">
                <a:latin typeface="宋体"/>
              </a:rPr>
              <a:t>(</a:t>
            </a:r>
            <a:r>
              <a:rPr lang="zh-CN" altLang="en-US" sz="2800">
                <a:latin typeface="宋体"/>
              </a:rPr>
              <a:t>维纳</a:t>
            </a:r>
            <a:r>
              <a:rPr lang="en-US" altLang="zh-CN" sz="2800">
                <a:latin typeface="宋体"/>
              </a:rPr>
              <a:t>)</a:t>
            </a:r>
            <a:r>
              <a:rPr lang="zh-CN" altLang="en-US" sz="2800">
                <a:latin typeface="宋体"/>
              </a:rPr>
              <a:t>滤波</a:t>
            </a:r>
            <a:endParaRPr lang="en-US" altLang="zh-CN" sz="200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6738" y="1143060"/>
                <a:ext cx="7662766" cy="5178425"/>
              </a:xfrm>
            </p:spPr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zh-CN" altLang="en-US" sz="2400" b="1" i="0" smtClean="0">
                        <a:latin typeface="Cambria Math" panose="02040503050406030204" pitchFamily="18" charset="0"/>
                      </a:rPr>
                      <m:t>将问题</m:t>
                    </m:r>
                    <m:r>
                      <a:rPr lang="zh-CN" altLang="en-US" sz="2400" b="1" i="0">
                        <a:latin typeface="Cambria Math" panose="02040503050406030204" pitchFamily="18" charset="0"/>
                      </a:rPr>
                      <m:t>转换</m:t>
                    </m:r>
                    <m:r>
                      <a:rPr lang="zh-CN" altLang="en-US" sz="2400" b="1" i="0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最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小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化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频域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上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均方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误差</m:t>
                    </m:r>
                  </m:oMath>
                </a14:m>
                <a:r>
                  <a:rPr lang="zh-CN" altLang="en-US" sz="24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</a:t>
                </a:r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 sz="22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那么，我们希望找到</a:t>
                </a:r>
                <a:r>
                  <a:rPr lang="zh-CN" altLang="en-US" sz="2200" b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原始频域图像</a:t>
                </a:r>
                <a:r>
                  <a:rPr lang="zh-CN" altLang="en-US" sz="22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的</a:t>
                </a:r>
                <a:r>
                  <a:rPr lang="zh-CN" altLang="en-US" sz="2200" b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最佳估计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：</a:t>
                </a:r>
                <a:endParaRPr lang="en-US" altLang="zh-CN" sz="2200" b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 sz="22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其中，</a:t>
                </a:r>
                <a:r>
                  <a:rPr lang="en-US" altLang="zh-CN" sz="2200" b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由频率滤波器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3333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200" b="0" i="1" smtClean="0">
                        <a:solidFill>
                          <a:srgbClr val="3333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solidFill>
                          <a:srgbClr val="3333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solidFill>
                          <a:srgbClr val="3333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solidFill>
                          <a:srgbClr val="3333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200" b="0" i="1" smtClean="0">
                        <a:solidFill>
                          <a:srgbClr val="3333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>
                    <a:solidFill>
                      <a:srgbClr val="3333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直接作用在</a:t>
                </a:r>
                <a:r>
                  <a:rPr lang="zh-CN" altLang="en-US" sz="22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待复原的频域图像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上获得。</a:t>
                </a:r>
                <a:endParaRPr lang="en-US" altLang="zh-CN" sz="2200" b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6738" y="1143060"/>
                <a:ext cx="7662766" cy="5178425"/>
              </a:xfrm>
              <a:blipFill>
                <a:blip r:embed="rId3"/>
                <a:stretch>
                  <a:fillRect l="-636" t="-1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7">
                <a:extLst>
                  <a:ext uri="{FF2B5EF4-FFF2-40B4-BE49-F238E27FC236}">
                    <a16:creationId xmlns:a16="http://schemas.microsoft.com/office/drawing/2014/main" id="{16D14B16-D24E-4E38-91E9-F4AB73763626}"/>
                  </a:ext>
                </a:extLst>
              </p:cNvPr>
              <p:cNvSpPr txBox="1"/>
              <p:nvPr/>
            </p:nvSpPr>
            <p:spPr bwMode="auto">
              <a:xfrm>
                <a:off x="3154431" y="1828842"/>
                <a:ext cx="2835138" cy="767421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2400"/>
              </a:p>
            </p:txBody>
          </p:sp>
        </mc:Choice>
        <mc:Fallback xmlns="">
          <p:sp>
            <p:nvSpPr>
              <p:cNvPr id="7" name="Object 27">
                <a:extLst>
                  <a:ext uri="{FF2B5EF4-FFF2-40B4-BE49-F238E27FC236}">
                    <a16:creationId xmlns:a16="http://schemas.microsoft.com/office/drawing/2014/main" id="{16D14B16-D24E-4E38-91E9-F4AB7376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4431" y="1828842"/>
                <a:ext cx="2835138" cy="7674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11C3ABDC-8A45-4F2E-B25F-B96E067AD48C}"/>
                  </a:ext>
                </a:extLst>
              </p:cNvPr>
              <p:cNvSpPr txBox="1"/>
              <p:nvPr/>
            </p:nvSpPr>
            <p:spPr bwMode="auto">
              <a:xfrm>
                <a:off x="2705149" y="3732272"/>
                <a:ext cx="3733702" cy="767421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11C3ABDC-8A45-4F2E-B25F-B96E067A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5149" y="3732272"/>
                <a:ext cx="3733702" cy="767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6310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78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4.8 </a:t>
            </a:r>
            <a:r>
              <a:rPr lang="zh-CN" altLang="en-US" sz="2800">
                <a:latin typeface="宋体"/>
              </a:rPr>
              <a:t>最小均方误差</a:t>
            </a:r>
            <a:r>
              <a:rPr lang="en-US" altLang="zh-CN" sz="2800">
                <a:latin typeface="宋体"/>
              </a:rPr>
              <a:t>(</a:t>
            </a:r>
            <a:r>
              <a:rPr lang="zh-CN" altLang="en-US" sz="2800">
                <a:latin typeface="宋体"/>
              </a:rPr>
              <a:t>维纳</a:t>
            </a:r>
            <a:r>
              <a:rPr lang="en-US" altLang="zh-CN" sz="2800">
                <a:latin typeface="宋体"/>
              </a:rPr>
              <a:t>)</a:t>
            </a:r>
            <a:r>
              <a:rPr lang="zh-CN" altLang="en-US" sz="2800">
                <a:latin typeface="宋体"/>
              </a:rPr>
              <a:t>滤波</a:t>
            </a:r>
            <a:endParaRPr lang="en-US" altLang="zh-CN" sz="2000" dirty="0">
              <a:latin typeface="+mj-ea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BD0D9EC9-225E-4C8E-814D-BD4530CD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00" y="2424249"/>
            <a:ext cx="6439799" cy="216190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AEF6F87-E406-42D9-9934-7FE4EC98DD8C}"/>
              </a:ext>
            </a:extLst>
          </p:cNvPr>
          <p:cNvSpPr/>
          <p:nvPr/>
        </p:nvSpPr>
        <p:spPr>
          <a:xfrm>
            <a:off x="685800" y="1143060"/>
            <a:ext cx="7391308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lvl="0" indent="-469900" eaLnBrk="1" hangingPunct="1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/>
              </a:rPr>
              <a:t>基于假设条件，最小误差函数的最小值在频域内的表达式：</a:t>
            </a:r>
            <a:endParaRPr lang="en-US" altLang="zh-CN" sz="2400" b="1">
              <a:solidFill>
                <a:srgbClr val="000000"/>
              </a:solidFill>
              <a:latin typeface="宋体" panose="02010600030101010101" pitchFamily="2" charset="-122"/>
              <a:ea typeface="宋体"/>
            </a:endParaRPr>
          </a:p>
          <a:p>
            <a:pPr marL="469900" lvl="0" indent="-469900" eaLnBrk="1" hangingPunct="1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endParaRPr lang="en-US" altLang="zh-CN" sz="2000" b="1">
              <a:solidFill>
                <a:srgbClr val="000000"/>
              </a:solidFill>
              <a:latin typeface="宋体" panose="02010600030101010101" pitchFamily="2" charset="-122"/>
              <a:ea typeface="宋体"/>
            </a:endParaRPr>
          </a:p>
          <a:p>
            <a:pPr marL="471487" lvl="1" eaLnBrk="1" hangingPunct="1">
              <a:spcBef>
                <a:spcPct val="20000"/>
              </a:spcBef>
              <a:buClr>
                <a:srgbClr val="000000"/>
              </a:buClr>
              <a:buSzPct val="80000"/>
            </a:pP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/>
            </a:endParaRP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7379E89-6263-45A7-A801-331519BD058E}"/>
              </a:ext>
            </a:extLst>
          </p:cNvPr>
          <p:cNvSpPr/>
          <p:nvPr/>
        </p:nvSpPr>
        <p:spPr bwMode="auto">
          <a:xfrm>
            <a:off x="2636322" y="2025734"/>
            <a:ext cx="4381995" cy="3004458"/>
          </a:xfrm>
          <a:custGeom>
            <a:avLst/>
            <a:gdLst>
              <a:gd name="connsiteX0" fmla="*/ 201881 w 4381995"/>
              <a:gd name="connsiteY0" fmla="*/ 451263 h 3004458"/>
              <a:gd name="connsiteX1" fmla="*/ 130629 w 4381995"/>
              <a:gd name="connsiteY1" fmla="*/ 510639 h 3004458"/>
              <a:gd name="connsiteX2" fmla="*/ 95003 w 4381995"/>
              <a:gd name="connsiteY2" fmla="*/ 546265 h 3004458"/>
              <a:gd name="connsiteX3" fmla="*/ 47501 w 4381995"/>
              <a:gd name="connsiteY3" fmla="*/ 570016 h 3004458"/>
              <a:gd name="connsiteX4" fmla="*/ 11875 w 4381995"/>
              <a:gd name="connsiteY4" fmla="*/ 653143 h 3004458"/>
              <a:gd name="connsiteX5" fmla="*/ 0 w 4381995"/>
              <a:gd name="connsiteY5" fmla="*/ 688769 h 3004458"/>
              <a:gd name="connsiteX6" fmla="*/ 23751 w 4381995"/>
              <a:gd name="connsiteY6" fmla="*/ 1092530 h 3004458"/>
              <a:gd name="connsiteX7" fmla="*/ 47501 w 4381995"/>
              <a:gd name="connsiteY7" fmla="*/ 1246910 h 3004458"/>
              <a:gd name="connsiteX8" fmla="*/ 35626 w 4381995"/>
              <a:gd name="connsiteY8" fmla="*/ 1816925 h 3004458"/>
              <a:gd name="connsiteX9" fmla="*/ 11875 w 4381995"/>
              <a:gd name="connsiteY9" fmla="*/ 1888177 h 3004458"/>
              <a:gd name="connsiteX10" fmla="*/ 23751 w 4381995"/>
              <a:gd name="connsiteY10" fmla="*/ 2137559 h 3004458"/>
              <a:gd name="connsiteX11" fmla="*/ 35626 w 4381995"/>
              <a:gd name="connsiteY11" fmla="*/ 2173185 h 3004458"/>
              <a:gd name="connsiteX12" fmla="*/ 59377 w 4381995"/>
              <a:gd name="connsiteY12" fmla="*/ 2280063 h 3004458"/>
              <a:gd name="connsiteX13" fmla="*/ 71252 w 4381995"/>
              <a:gd name="connsiteY13" fmla="*/ 2315689 h 3004458"/>
              <a:gd name="connsiteX14" fmla="*/ 95003 w 4381995"/>
              <a:gd name="connsiteY14" fmla="*/ 2351315 h 3004458"/>
              <a:gd name="connsiteX15" fmla="*/ 118753 w 4381995"/>
              <a:gd name="connsiteY15" fmla="*/ 2434442 h 3004458"/>
              <a:gd name="connsiteX16" fmla="*/ 142504 w 4381995"/>
              <a:gd name="connsiteY16" fmla="*/ 2470068 h 3004458"/>
              <a:gd name="connsiteX17" fmla="*/ 190005 w 4381995"/>
              <a:gd name="connsiteY17" fmla="*/ 2553195 h 3004458"/>
              <a:gd name="connsiteX18" fmla="*/ 225631 w 4381995"/>
              <a:gd name="connsiteY18" fmla="*/ 2576946 h 3004458"/>
              <a:gd name="connsiteX19" fmla="*/ 261257 w 4381995"/>
              <a:gd name="connsiteY19" fmla="*/ 2612572 h 3004458"/>
              <a:gd name="connsiteX20" fmla="*/ 380010 w 4381995"/>
              <a:gd name="connsiteY20" fmla="*/ 2671949 h 3004458"/>
              <a:gd name="connsiteX21" fmla="*/ 463138 w 4381995"/>
              <a:gd name="connsiteY21" fmla="*/ 2707574 h 3004458"/>
              <a:gd name="connsiteX22" fmla="*/ 546265 w 4381995"/>
              <a:gd name="connsiteY22" fmla="*/ 2755076 h 3004458"/>
              <a:gd name="connsiteX23" fmla="*/ 617517 w 4381995"/>
              <a:gd name="connsiteY23" fmla="*/ 2766951 h 3004458"/>
              <a:gd name="connsiteX24" fmla="*/ 653143 w 4381995"/>
              <a:gd name="connsiteY24" fmla="*/ 2790702 h 3004458"/>
              <a:gd name="connsiteX25" fmla="*/ 819397 w 4381995"/>
              <a:gd name="connsiteY25" fmla="*/ 2814452 h 3004458"/>
              <a:gd name="connsiteX26" fmla="*/ 855023 w 4381995"/>
              <a:gd name="connsiteY26" fmla="*/ 2826328 h 3004458"/>
              <a:gd name="connsiteX27" fmla="*/ 1199408 w 4381995"/>
              <a:gd name="connsiteY27" fmla="*/ 2850078 h 3004458"/>
              <a:gd name="connsiteX28" fmla="*/ 1282535 w 4381995"/>
              <a:gd name="connsiteY28" fmla="*/ 2861954 h 3004458"/>
              <a:gd name="connsiteX29" fmla="*/ 1318161 w 4381995"/>
              <a:gd name="connsiteY29" fmla="*/ 2873829 h 3004458"/>
              <a:gd name="connsiteX30" fmla="*/ 1460665 w 4381995"/>
              <a:gd name="connsiteY30" fmla="*/ 2885704 h 3004458"/>
              <a:gd name="connsiteX31" fmla="*/ 1900052 w 4381995"/>
              <a:gd name="connsiteY31" fmla="*/ 2933206 h 3004458"/>
              <a:gd name="connsiteX32" fmla="*/ 1995055 w 4381995"/>
              <a:gd name="connsiteY32" fmla="*/ 2945081 h 3004458"/>
              <a:gd name="connsiteX33" fmla="*/ 2054431 w 4381995"/>
              <a:gd name="connsiteY33" fmla="*/ 2956956 h 3004458"/>
              <a:gd name="connsiteX34" fmla="*/ 2327564 w 4381995"/>
              <a:gd name="connsiteY34" fmla="*/ 2968832 h 3004458"/>
              <a:gd name="connsiteX35" fmla="*/ 2707574 w 4381995"/>
              <a:gd name="connsiteY35" fmla="*/ 2992582 h 3004458"/>
              <a:gd name="connsiteX36" fmla="*/ 3063834 w 4381995"/>
              <a:gd name="connsiteY36" fmla="*/ 3004458 h 3004458"/>
              <a:gd name="connsiteX37" fmla="*/ 3681351 w 4381995"/>
              <a:gd name="connsiteY37" fmla="*/ 2992582 h 3004458"/>
              <a:gd name="connsiteX38" fmla="*/ 3847605 w 4381995"/>
              <a:gd name="connsiteY38" fmla="*/ 2956956 h 3004458"/>
              <a:gd name="connsiteX39" fmla="*/ 3942608 w 4381995"/>
              <a:gd name="connsiteY39" fmla="*/ 2945081 h 3004458"/>
              <a:gd name="connsiteX40" fmla="*/ 4001984 w 4381995"/>
              <a:gd name="connsiteY40" fmla="*/ 2921330 h 3004458"/>
              <a:gd name="connsiteX41" fmla="*/ 4049486 w 4381995"/>
              <a:gd name="connsiteY41" fmla="*/ 2909455 h 3004458"/>
              <a:gd name="connsiteX42" fmla="*/ 4096987 w 4381995"/>
              <a:gd name="connsiteY42" fmla="*/ 2885704 h 3004458"/>
              <a:gd name="connsiteX43" fmla="*/ 4156364 w 4381995"/>
              <a:gd name="connsiteY43" fmla="*/ 2861954 h 3004458"/>
              <a:gd name="connsiteX44" fmla="*/ 4191990 w 4381995"/>
              <a:gd name="connsiteY44" fmla="*/ 2850078 h 3004458"/>
              <a:gd name="connsiteX45" fmla="*/ 4263242 w 4381995"/>
              <a:gd name="connsiteY45" fmla="*/ 2802577 h 3004458"/>
              <a:gd name="connsiteX46" fmla="*/ 4298868 w 4381995"/>
              <a:gd name="connsiteY46" fmla="*/ 2778826 h 3004458"/>
              <a:gd name="connsiteX47" fmla="*/ 4322618 w 4381995"/>
              <a:gd name="connsiteY47" fmla="*/ 2743200 h 3004458"/>
              <a:gd name="connsiteX48" fmla="*/ 4381995 w 4381995"/>
              <a:gd name="connsiteY48" fmla="*/ 2683824 h 3004458"/>
              <a:gd name="connsiteX49" fmla="*/ 4370120 w 4381995"/>
              <a:gd name="connsiteY49" fmla="*/ 2446317 h 3004458"/>
              <a:gd name="connsiteX50" fmla="*/ 4358244 w 4381995"/>
              <a:gd name="connsiteY50" fmla="*/ 2386941 h 3004458"/>
              <a:gd name="connsiteX51" fmla="*/ 4334494 w 4381995"/>
              <a:gd name="connsiteY51" fmla="*/ 2303813 h 3004458"/>
              <a:gd name="connsiteX52" fmla="*/ 4346369 w 4381995"/>
              <a:gd name="connsiteY52" fmla="*/ 2149434 h 3004458"/>
              <a:gd name="connsiteX53" fmla="*/ 4346369 w 4381995"/>
              <a:gd name="connsiteY53" fmla="*/ 1935678 h 3004458"/>
              <a:gd name="connsiteX54" fmla="*/ 4310743 w 4381995"/>
              <a:gd name="connsiteY54" fmla="*/ 1900052 h 3004458"/>
              <a:gd name="connsiteX55" fmla="*/ 4239491 w 4381995"/>
              <a:gd name="connsiteY55" fmla="*/ 1852551 h 3004458"/>
              <a:gd name="connsiteX56" fmla="*/ 4191990 w 4381995"/>
              <a:gd name="connsiteY56" fmla="*/ 1840676 h 3004458"/>
              <a:gd name="connsiteX57" fmla="*/ 4120738 w 4381995"/>
              <a:gd name="connsiteY57" fmla="*/ 1816925 h 3004458"/>
              <a:gd name="connsiteX58" fmla="*/ 4061361 w 4381995"/>
              <a:gd name="connsiteY58" fmla="*/ 1805050 h 3004458"/>
              <a:gd name="connsiteX59" fmla="*/ 4013860 w 4381995"/>
              <a:gd name="connsiteY59" fmla="*/ 1793174 h 3004458"/>
              <a:gd name="connsiteX60" fmla="*/ 3871356 w 4381995"/>
              <a:gd name="connsiteY60" fmla="*/ 1769424 h 3004458"/>
              <a:gd name="connsiteX61" fmla="*/ 3800104 w 4381995"/>
              <a:gd name="connsiteY61" fmla="*/ 1745673 h 3004458"/>
              <a:gd name="connsiteX62" fmla="*/ 3705101 w 4381995"/>
              <a:gd name="connsiteY62" fmla="*/ 1721923 h 3004458"/>
              <a:gd name="connsiteX63" fmla="*/ 3669475 w 4381995"/>
              <a:gd name="connsiteY63" fmla="*/ 1698172 h 3004458"/>
              <a:gd name="connsiteX64" fmla="*/ 3633849 w 4381995"/>
              <a:gd name="connsiteY64" fmla="*/ 1686297 h 3004458"/>
              <a:gd name="connsiteX65" fmla="*/ 3550722 w 4381995"/>
              <a:gd name="connsiteY65" fmla="*/ 1591294 h 3004458"/>
              <a:gd name="connsiteX66" fmla="*/ 3538847 w 4381995"/>
              <a:gd name="connsiteY66" fmla="*/ 1555668 h 3004458"/>
              <a:gd name="connsiteX67" fmla="*/ 3479470 w 4381995"/>
              <a:gd name="connsiteY67" fmla="*/ 1448790 h 3004458"/>
              <a:gd name="connsiteX68" fmla="*/ 3467595 w 4381995"/>
              <a:gd name="connsiteY68" fmla="*/ 1377538 h 3004458"/>
              <a:gd name="connsiteX69" fmla="*/ 3455720 w 4381995"/>
              <a:gd name="connsiteY69" fmla="*/ 1235034 h 3004458"/>
              <a:gd name="connsiteX70" fmla="*/ 3443844 w 4381995"/>
              <a:gd name="connsiteY70" fmla="*/ 1199408 h 3004458"/>
              <a:gd name="connsiteX71" fmla="*/ 3431969 w 4381995"/>
              <a:gd name="connsiteY71" fmla="*/ 1151907 h 3004458"/>
              <a:gd name="connsiteX72" fmla="*/ 3408218 w 4381995"/>
              <a:gd name="connsiteY72" fmla="*/ 1080655 h 3004458"/>
              <a:gd name="connsiteX73" fmla="*/ 3396343 w 4381995"/>
              <a:gd name="connsiteY73" fmla="*/ 1045029 h 3004458"/>
              <a:gd name="connsiteX74" fmla="*/ 3384468 w 4381995"/>
              <a:gd name="connsiteY74" fmla="*/ 1009403 h 3004458"/>
              <a:gd name="connsiteX75" fmla="*/ 3372592 w 4381995"/>
              <a:gd name="connsiteY75" fmla="*/ 617517 h 3004458"/>
              <a:gd name="connsiteX76" fmla="*/ 3360717 w 4381995"/>
              <a:gd name="connsiteY76" fmla="*/ 558141 h 3004458"/>
              <a:gd name="connsiteX77" fmla="*/ 3336966 w 4381995"/>
              <a:gd name="connsiteY77" fmla="*/ 451263 h 3004458"/>
              <a:gd name="connsiteX78" fmla="*/ 3301340 w 4381995"/>
              <a:gd name="connsiteY78" fmla="*/ 356260 h 3004458"/>
              <a:gd name="connsiteX79" fmla="*/ 3265714 w 4381995"/>
              <a:gd name="connsiteY79" fmla="*/ 320634 h 3004458"/>
              <a:gd name="connsiteX80" fmla="*/ 3241964 w 4381995"/>
              <a:gd name="connsiteY80" fmla="*/ 285008 h 3004458"/>
              <a:gd name="connsiteX81" fmla="*/ 3206338 w 4381995"/>
              <a:gd name="connsiteY81" fmla="*/ 249382 h 3004458"/>
              <a:gd name="connsiteX82" fmla="*/ 3170712 w 4381995"/>
              <a:gd name="connsiteY82" fmla="*/ 201881 h 3004458"/>
              <a:gd name="connsiteX83" fmla="*/ 3063834 w 4381995"/>
              <a:gd name="connsiteY83" fmla="*/ 130629 h 3004458"/>
              <a:gd name="connsiteX84" fmla="*/ 2956956 w 4381995"/>
              <a:gd name="connsiteY84" fmla="*/ 83128 h 3004458"/>
              <a:gd name="connsiteX85" fmla="*/ 2897579 w 4381995"/>
              <a:gd name="connsiteY85" fmla="*/ 71252 h 3004458"/>
              <a:gd name="connsiteX86" fmla="*/ 2766951 w 4381995"/>
              <a:gd name="connsiteY86" fmla="*/ 35626 h 3004458"/>
              <a:gd name="connsiteX87" fmla="*/ 2695699 w 4381995"/>
              <a:gd name="connsiteY87" fmla="*/ 23751 h 3004458"/>
              <a:gd name="connsiteX88" fmla="*/ 2636322 w 4381995"/>
              <a:gd name="connsiteY88" fmla="*/ 11876 h 3004458"/>
              <a:gd name="connsiteX89" fmla="*/ 2470068 w 4381995"/>
              <a:gd name="connsiteY89" fmla="*/ 0 h 3004458"/>
              <a:gd name="connsiteX90" fmla="*/ 2125683 w 4381995"/>
              <a:gd name="connsiteY90" fmla="*/ 11876 h 3004458"/>
              <a:gd name="connsiteX91" fmla="*/ 2042556 w 4381995"/>
              <a:gd name="connsiteY91" fmla="*/ 23751 h 3004458"/>
              <a:gd name="connsiteX92" fmla="*/ 1935678 w 4381995"/>
              <a:gd name="connsiteY92" fmla="*/ 35626 h 3004458"/>
              <a:gd name="connsiteX93" fmla="*/ 1757548 w 4381995"/>
              <a:gd name="connsiteY93" fmla="*/ 71252 h 3004458"/>
              <a:gd name="connsiteX94" fmla="*/ 1555668 w 4381995"/>
              <a:gd name="connsiteY94" fmla="*/ 106878 h 3004458"/>
              <a:gd name="connsiteX95" fmla="*/ 1365662 w 4381995"/>
              <a:gd name="connsiteY95" fmla="*/ 130629 h 3004458"/>
              <a:gd name="connsiteX96" fmla="*/ 1282535 w 4381995"/>
              <a:gd name="connsiteY96" fmla="*/ 142504 h 3004458"/>
              <a:gd name="connsiteX97" fmla="*/ 914400 w 4381995"/>
              <a:gd name="connsiteY97" fmla="*/ 154380 h 3004458"/>
              <a:gd name="connsiteX98" fmla="*/ 665018 w 4381995"/>
              <a:gd name="connsiteY98" fmla="*/ 166255 h 3004458"/>
              <a:gd name="connsiteX99" fmla="*/ 534390 w 4381995"/>
              <a:gd name="connsiteY99" fmla="*/ 201881 h 3004458"/>
              <a:gd name="connsiteX100" fmla="*/ 463138 w 4381995"/>
              <a:gd name="connsiteY100" fmla="*/ 225632 h 3004458"/>
              <a:gd name="connsiteX101" fmla="*/ 427512 w 4381995"/>
              <a:gd name="connsiteY101" fmla="*/ 249382 h 3004458"/>
              <a:gd name="connsiteX102" fmla="*/ 391886 w 4381995"/>
              <a:gd name="connsiteY102" fmla="*/ 261258 h 3004458"/>
              <a:gd name="connsiteX103" fmla="*/ 285008 w 4381995"/>
              <a:gd name="connsiteY103" fmla="*/ 332510 h 3004458"/>
              <a:gd name="connsiteX104" fmla="*/ 249382 w 4381995"/>
              <a:gd name="connsiteY104" fmla="*/ 356260 h 3004458"/>
              <a:gd name="connsiteX105" fmla="*/ 213756 w 4381995"/>
              <a:gd name="connsiteY105" fmla="*/ 380011 h 3004458"/>
              <a:gd name="connsiteX106" fmla="*/ 166255 w 4381995"/>
              <a:gd name="connsiteY106" fmla="*/ 451263 h 3004458"/>
              <a:gd name="connsiteX107" fmla="*/ 142504 w 4381995"/>
              <a:gd name="connsiteY107" fmla="*/ 486889 h 300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4381995" h="3004458">
                <a:moveTo>
                  <a:pt x="201881" y="451263"/>
                </a:moveTo>
                <a:cubicBezTo>
                  <a:pt x="178130" y="471055"/>
                  <a:pt x="153736" y="490099"/>
                  <a:pt x="130629" y="510639"/>
                </a:cubicBezTo>
                <a:cubicBezTo>
                  <a:pt x="118077" y="521796"/>
                  <a:pt x="108669" y="536504"/>
                  <a:pt x="95003" y="546265"/>
                </a:cubicBezTo>
                <a:cubicBezTo>
                  <a:pt x="80598" y="556555"/>
                  <a:pt x="63335" y="562099"/>
                  <a:pt x="47501" y="570016"/>
                </a:cubicBezTo>
                <a:cubicBezTo>
                  <a:pt x="19652" y="653565"/>
                  <a:pt x="55898" y="550423"/>
                  <a:pt x="11875" y="653143"/>
                </a:cubicBezTo>
                <a:cubicBezTo>
                  <a:pt x="6944" y="664649"/>
                  <a:pt x="3958" y="676894"/>
                  <a:pt x="0" y="688769"/>
                </a:cubicBezTo>
                <a:cubicBezTo>
                  <a:pt x="15343" y="1072342"/>
                  <a:pt x="201" y="868805"/>
                  <a:pt x="23751" y="1092530"/>
                </a:cubicBezTo>
                <a:cubicBezTo>
                  <a:pt x="37882" y="1226770"/>
                  <a:pt x="22728" y="1172590"/>
                  <a:pt x="47501" y="1246910"/>
                </a:cubicBezTo>
                <a:cubicBezTo>
                  <a:pt x="43543" y="1436915"/>
                  <a:pt x="46168" y="1627171"/>
                  <a:pt x="35626" y="1816925"/>
                </a:cubicBezTo>
                <a:cubicBezTo>
                  <a:pt x="34237" y="1841922"/>
                  <a:pt x="11875" y="1888177"/>
                  <a:pt x="11875" y="1888177"/>
                </a:cubicBezTo>
                <a:cubicBezTo>
                  <a:pt x="15834" y="1971304"/>
                  <a:pt x="16840" y="2054625"/>
                  <a:pt x="23751" y="2137559"/>
                </a:cubicBezTo>
                <a:cubicBezTo>
                  <a:pt x="24791" y="2150033"/>
                  <a:pt x="32590" y="2161041"/>
                  <a:pt x="35626" y="2173185"/>
                </a:cubicBezTo>
                <a:cubicBezTo>
                  <a:pt x="60117" y="2271152"/>
                  <a:pt x="34992" y="2194717"/>
                  <a:pt x="59377" y="2280063"/>
                </a:cubicBezTo>
                <a:cubicBezTo>
                  <a:pt x="62816" y="2292099"/>
                  <a:pt x="65654" y="2304493"/>
                  <a:pt x="71252" y="2315689"/>
                </a:cubicBezTo>
                <a:cubicBezTo>
                  <a:pt x="77635" y="2328455"/>
                  <a:pt x="87086" y="2339440"/>
                  <a:pt x="95003" y="2351315"/>
                </a:cubicBezTo>
                <a:cubicBezTo>
                  <a:pt x="98807" y="2366533"/>
                  <a:pt x="110235" y="2417407"/>
                  <a:pt x="118753" y="2434442"/>
                </a:cubicBezTo>
                <a:cubicBezTo>
                  <a:pt x="125136" y="2447208"/>
                  <a:pt x="135423" y="2457676"/>
                  <a:pt x="142504" y="2470068"/>
                </a:cubicBezTo>
                <a:cubicBezTo>
                  <a:pt x="154921" y="2491797"/>
                  <a:pt x="170719" y="2533909"/>
                  <a:pt x="190005" y="2553195"/>
                </a:cubicBezTo>
                <a:cubicBezTo>
                  <a:pt x="200097" y="2563287"/>
                  <a:pt x="214667" y="2567809"/>
                  <a:pt x="225631" y="2576946"/>
                </a:cubicBezTo>
                <a:cubicBezTo>
                  <a:pt x="238533" y="2587697"/>
                  <a:pt x="246954" y="2603770"/>
                  <a:pt x="261257" y="2612572"/>
                </a:cubicBezTo>
                <a:cubicBezTo>
                  <a:pt x="298949" y="2635767"/>
                  <a:pt x="340426" y="2652157"/>
                  <a:pt x="380010" y="2671949"/>
                </a:cubicBezTo>
                <a:cubicBezTo>
                  <a:pt x="438702" y="2701295"/>
                  <a:pt x="410722" y="2690103"/>
                  <a:pt x="463138" y="2707574"/>
                </a:cubicBezTo>
                <a:cubicBezTo>
                  <a:pt x="486990" y="2723475"/>
                  <a:pt x="518872" y="2746858"/>
                  <a:pt x="546265" y="2755076"/>
                </a:cubicBezTo>
                <a:cubicBezTo>
                  <a:pt x="569328" y="2761995"/>
                  <a:pt x="593766" y="2762993"/>
                  <a:pt x="617517" y="2766951"/>
                </a:cubicBezTo>
                <a:cubicBezTo>
                  <a:pt x="629392" y="2774868"/>
                  <a:pt x="639779" y="2785691"/>
                  <a:pt x="653143" y="2790702"/>
                </a:cubicBezTo>
                <a:cubicBezTo>
                  <a:pt x="684982" y="2802641"/>
                  <a:pt x="803785" y="2812717"/>
                  <a:pt x="819397" y="2814452"/>
                </a:cubicBezTo>
                <a:cubicBezTo>
                  <a:pt x="831272" y="2818411"/>
                  <a:pt x="842748" y="2823873"/>
                  <a:pt x="855023" y="2826328"/>
                </a:cubicBezTo>
                <a:cubicBezTo>
                  <a:pt x="961799" y="2847683"/>
                  <a:pt x="1105315" y="2845801"/>
                  <a:pt x="1199408" y="2850078"/>
                </a:cubicBezTo>
                <a:cubicBezTo>
                  <a:pt x="1227117" y="2854037"/>
                  <a:pt x="1255088" y="2856465"/>
                  <a:pt x="1282535" y="2861954"/>
                </a:cubicBezTo>
                <a:cubicBezTo>
                  <a:pt x="1294810" y="2864409"/>
                  <a:pt x="1305753" y="2872175"/>
                  <a:pt x="1318161" y="2873829"/>
                </a:cubicBezTo>
                <a:cubicBezTo>
                  <a:pt x="1365409" y="2880129"/>
                  <a:pt x="1413164" y="2881746"/>
                  <a:pt x="1460665" y="2885704"/>
                </a:cubicBezTo>
                <a:cubicBezTo>
                  <a:pt x="1881726" y="2955882"/>
                  <a:pt x="1182788" y="2843551"/>
                  <a:pt x="1900052" y="2933206"/>
                </a:cubicBezTo>
                <a:cubicBezTo>
                  <a:pt x="1931720" y="2937164"/>
                  <a:pt x="1963512" y="2940228"/>
                  <a:pt x="1995055" y="2945081"/>
                </a:cubicBezTo>
                <a:cubicBezTo>
                  <a:pt x="2015004" y="2948150"/>
                  <a:pt x="2034298" y="2955518"/>
                  <a:pt x="2054431" y="2956956"/>
                </a:cubicBezTo>
                <a:cubicBezTo>
                  <a:pt x="2145330" y="2963449"/>
                  <a:pt x="2236566" y="2963913"/>
                  <a:pt x="2327564" y="2968832"/>
                </a:cubicBezTo>
                <a:cubicBezTo>
                  <a:pt x="2662992" y="2986964"/>
                  <a:pt x="2312478" y="2976119"/>
                  <a:pt x="2707574" y="2992582"/>
                </a:cubicBezTo>
                <a:lnTo>
                  <a:pt x="3063834" y="3004458"/>
                </a:lnTo>
                <a:cubicBezTo>
                  <a:pt x="3269673" y="3000499"/>
                  <a:pt x="3475715" y="3002532"/>
                  <a:pt x="3681351" y="2992582"/>
                </a:cubicBezTo>
                <a:cubicBezTo>
                  <a:pt x="3794426" y="2987111"/>
                  <a:pt x="3769707" y="2969939"/>
                  <a:pt x="3847605" y="2956956"/>
                </a:cubicBezTo>
                <a:cubicBezTo>
                  <a:pt x="3879085" y="2951709"/>
                  <a:pt x="3910940" y="2949039"/>
                  <a:pt x="3942608" y="2945081"/>
                </a:cubicBezTo>
                <a:cubicBezTo>
                  <a:pt x="3962400" y="2937164"/>
                  <a:pt x="3981761" y="2928071"/>
                  <a:pt x="4001984" y="2921330"/>
                </a:cubicBezTo>
                <a:cubicBezTo>
                  <a:pt x="4017468" y="2916169"/>
                  <a:pt x="4034204" y="2915186"/>
                  <a:pt x="4049486" y="2909455"/>
                </a:cubicBezTo>
                <a:cubicBezTo>
                  <a:pt x="4066062" y="2903239"/>
                  <a:pt x="4080810" y="2892894"/>
                  <a:pt x="4096987" y="2885704"/>
                </a:cubicBezTo>
                <a:cubicBezTo>
                  <a:pt x="4116467" y="2877046"/>
                  <a:pt x="4136404" y="2869439"/>
                  <a:pt x="4156364" y="2861954"/>
                </a:cubicBezTo>
                <a:cubicBezTo>
                  <a:pt x="4168085" y="2857559"/>
                  <a:pt x="4181048" y="2856157"/>
                  <a:pt x="4191990" y="2850078"/>
                </a:cubicBezTo>
                <a:cubicBezTo>
                  <a:pt x="4216943" y="2836215"/>
                  <a:pt x="4239491" y="2818411"/>
                  <a:pt x="4263242" y="2802577"/>
                </a:cubicBezTo>
                <a:lnTo>
                  <a:pt x="4298868" y="2778826"/>
                </a:lnTo>
                <a:cubicBezTo>
                  <a:pt x="4306785" y="2766951"/>
                  <a:pt x="4312526" y="2753292"/>
                  <a:pt x="4322618" y="2743200"/>
                </a:cubicBezTo>
                <a:cubicBezTo>
                  <a:pt x="4401790" y="2664028"/>
                  <a:pt x="4318656" y="2778831"/>
                  <a:pt x="4381995" y="2683824"/>
                </a:cubicBezTo>
                <a:cubicBezTo>
                  <a:pt x="4378037" y="2604655"/>
                  <a:pt x="4376441" y="2525332"/>
                  <a:pt x="4370120" y="2446317"/>
                </a:cubicBezTo>
                <a:cubicBezTo>
                  <a:pt x="4368510" y="2426197"/>
                  <a:pt x="4362623" y="2406644"/>
                  <a:pt x="4358244" y="2386941"/>
                </a:cubicBezTo>
                <a:cubicBezTo>
                  <a:pt x="4348302" y="2342201"/>
                  <a:pt x="4347720" y="2343491"/>
                  <a:pt x="4334494" y="2303813"/>
                </a:cubicBezTo>
                <a:cubicBezTo>
                  <a:pt x="4338452" y="2252353"/>
                  <a:pt x="4340966" y="2200762"/>
                  <a:pt x="4346369" y="2149434"/>
                </a:cubicBezTo>
                <a:cubicBezTo>
                  <a:pt x="4356509" y="2053098"/>
                  <a:pt x="4379190" y="2058757"/>
                  <a:pt x="4346369" y="1935678"/>
                </a:cubicBezTo>
                <a:cubicBezTo>
                  <a:pt x="4342042" y="1919451"/>
                  <a:pt x="4324000" y="1910363"/>
                  <a:pt x="4310743" y="1900052"/>
                </a:cubicBezTo>
                <a:cubicBezTo>
                  <a:pt x="4288211" y="1882527"/>
                  <a:pt x="4267183" y="1859474"/>
                  <a:pt x="4239491" y="1852551"/>
                </a:cubicBezTo>
                <a:cubicBezTo>
                  <a:pt x="4223657" y="1848593"/>
                  <a:pt x="4207623" y="1845366"/>
                  <a:pt x="4191990" y="1840676"/>
                </a:cubicBezTo>
                <a:cubicBezTo>
                  <a:pt x="4168010" y="1833482"/>
                  <a:pt x="4145287" y="1821835"/>
                  <a:pt x="4120738" y="1816925"/>
                </a:cubicBezTo>
                <a:cubicBezTo>
                  <a:pt x="4100946" y="1812967"/>
                  <a:pt x="4081065" y="1809429"/>
                  <a:pt x="4061361" y="1805050"/>
                </a:cubicBezTo>
                <a:cubicBezTo>
                  <a:pt x="4045429" y="1801509"/>
                  <a:pt x="4029901" y="1796182"/>
                  <a:pt x="4013860" y="1793174"/>
                </a:cubicBezTo>
                <a:cubicBezTo>
                  <a:pt x="3966528" y="1784299"/>
                  <a:pt x="3917041" y="1784653"/>
                  <a:pt x="3871356" y="1769424"/>
                </a:cubicBezTo>
                <a:cubicBezTo>
                  <a:pt x="3847605" y="1761507"/>
                  <a:pt x="3824392" y="1751745"/>
                  <a:pt x="3800104" y="1745673"/>
                </a:cubicBezTo>
                <a:lnTo>
                  <a:pt x="3705101" y="1721923"/>
                </a:lnTo>
                <a:cubicBezTo>
                  <a:pt x="3693226" y="1714006"/>
                  <a:pt x="3682241" y="1704555"/>
                  <a:pt x="3669475" y="1698172"/>
                </a:cubicBezTo>
                <a:cubicBezTo>
                  <a:pt x="3658279" y="1692574"/>
                  <a:pt x="3642700" y="1695148"/>
                  <a:pt x="3633849" y="1686297"/>
                </a:cubicBezTo>
                <a:cubicBezTo>
                  <a:pt x="3495300" y="1547748"/>
                  <a:pt x="3651664" y="1658590"/>
                  <a:pt x="3550722" y="1591294"/>
                </a:cubicBezTo>
                <a:cubicBezTo>
                  <a:pt x="3546764" y="1579419"/>
                  <a:pt x="3544926" y="1566610"/>
                  <a:pt x="3538847" y="1555668"/>
                </a:cubicBezTo>
                <a:cubicBezTo>
                  <a:pt x="3470789" y="1433162"/>
                  <a:pt x="3506343" y="1529405"/>
                  <a:pt x="3479470" y="1448790"/>
                </a:cubicBezTo>
                <a:cubicBezTo>
                  <a:pt x="3475512" y="1425039"/>
                  <a:pt x="3470254" y="1401469"/>
                  <a:pt x="3467595" y="1377538"/>
                </a:cubicBezTo>
                <a:cubicBezTo>
                  <a:pt x="3462331" y="1330164"/>
                  <a:pt x="3462020" y="1282282"/>
                  <a:pt x="3455720" y="1235034"/>
                </a:cubicBezTo>
                <a:cubicBezTo>
                  <a:pt x="3454066" y="1222626"/>
                  <a:pt x="3447283" y="1211444"/>
                  <a:pt x="3443844" y="1199408"/>
                </a:cubicBezTo>
                <a:cubicBezTo>
                  <a:pt x="3439360" y="1183715"/>
                  <a:pt x="3436659" y="1167540"/>
                  <a:pt x="3431969" y="1151907"/>
                </a:cubicBezTo>
                <a:cubicBezTo>
                  <a:pt x="3424775" y="1127927"/>
                  <a:pt x="3416135" y="1104406"/>
                  <a:pt x="3408218" y="1080655"/>
                </a:cubicBezTo>
                <a:lnTo>
                  <a:pt x="3396343" y="1045029"/>
                </a:lnTo>
                <a:lnTo>
                  <a:pt x="3384468" y="1009403"/>
                </a:lnTo>
                <a:cubicBezTo>
                  <a:pt x="3380509" y="878774"/>
                  <a:pt x="3379461" y="748025"/>
                  <a:pt x="3372592" y="617517"/>
                </a:cubicBezTo>
                <a:cubicBezTo>
                  <a:pt x="3371531" y="597361"/>
                  <a:pt x="3364328" y="577999"/>
                  <a:pt x="3360717" y="558141"/>
                </a:cubicBezTo>
                <a:cubicBezTo>
                  <a:pt x="3333927" y="410794"/>
                  <a:pt x="3363141" y="542873"/>
                  <a:pt x="3336966" y="451263"/>
                </a:cubicBezTo>
                <a:cubicBezTo>
                  <a:pt x="3325126" y="409823"/>
                  <a:pt x="3327695" y="393157"/>
                  <a:pt x="3301340" y="356260"/>
                </a:cubicBezTo>
                <a:cubicBezTo>
                  <a:pt x="3291579" y="342594"/>
                  <a:pt x="3276465" y="333536"/>
                  <a:pt x="3265714" y="320634"/>
                </a:cubicBezTo>
                <a:cubicBezTo>
                  <a:pt x="3256577" y="309670"/>
                  <a:pt x="3251101" y="295972"/>
                  <a:pt x="3241964" y="285008"/>
                </a:cubicBezTo>
                <a:cubicBezTo>
                  <a:pt x="3231213" y="272106"/>
                  <a:pt x="3217268" y="262133"/>
                  <a:pt x="3206338" y="249382"/>
                </a:cubicBezTo>
                <a:cubicBezTo>
                  <a:pt x="3193457" y="234355"/>
                  <a:pt x="3184707" y="215876"/>
                  <a:pt x="3170712" y="201881"/>
                </a:cubicBezTo>
                <a:cubicBezTo>
                  <a:pt x="3148400" y="179569"/>
                  <a:pt x="3089273" y="144762"/>
                  <a:pt x="3063834" y="130629"/>
                </a:cubicBezTo>
                <a:cubicBezTo>
                  <a:pt x="3036369" y="115371"/>
                  <a:pt x="2985684" y="91746"/>
                  <a:pt x="2956956" y="83128"/>
                </a:cubicBezTo>
                <a:cubicBezTo>
                  <a:pt x="2937623" y="77328"/>
                  <a:pt x="2917371" y="75211"/>
                  <a:pt x="2897579" y="71252"/>
                </a:cubicBezTo>
                <a:cubicBezTo>
                  <a:pt x="2833735" y="28691"/>
                  <a:pt x="2879836" y="51753"/>
                  <a:pt x="2766951" y="35626"/>
                </a:cubicBezTo>
                <a:cubicBezTo>
                  <a:pt x="2743115" y="32221"/>
                  <a:pt x="2719389" y="28058"/>
                  <a:pt x="2695699" y="23751"/>
                </a:cubicBezTo>
                <a:cubicBezTo>
                  <a:pt x="2675840" y="20140"/>
                  <a:pt x="2656395" y="13989"/>
                  <a:pt x="2636322" y="11876"/>
                </a:cubicBezTo>
                <a:cubicBezTo>
                  <a:pt x="2581068" y="6060"/>
                  <a:pt x="2525486" y="3959"/>
                  <a:pt x="2470068" y="0"/>
                </a:cubicBezTo>
                <a:cubicBezTo>
                  <a:pt x="2355273" y="3959"/>
                  <a:pt x="2240369" y="5504"/>
                  <a:pt x="2125683" y="11876"/>
                </a:cubicBezTo>
                <a:cubicBezTo>
                  <a:pt x="2097736" y="13429"/>
                  <a:pt x="2070330" y="20279"/>
                  <a:pt x="2042556" y="23751"/>
                </a:cubicBezTo>
                <a:cubicBezTo>
                  <a:pt x="2006988" y="28197"/>
                  <a:pt x="1971304" y="31668"/>
                  <a:pt x="1935678" y="35626"/>
                </a:cubicBezTo>
                <a:cubicBezTo>
                  <a:pt x="1792075" y="83494"/>
                  <a:pt x="1944210" y="38312"/>
                  <a:pt x="1757548" y="71252"/>
                </a:cubicBezTo>
                <a:cubicBezTo>
                  <a:pt x="1481771" y="119919"/>
                  <a:pt x="1855316" y="73585"/>
                  <a:pt x="1555668" y="106878"/>
                </a:cubicBezTo>
                <a:cubicBezTo>
                  <a:pt x="1453687" y="132374"/>
                  <a:pt x="1548484" y="111385"/>
                  <a:pt x="1365662" y="130629"/>
                </a:cubicBezTo>
                <a:cubicBezTo>
                  <a:pt x="1337825" y="133559"/>
                  <a:pt x="1310487" y="141033"/>
                  <a:pt x="1282535" y="142504"/>
                </a:cubicBezTo>
                <a:cubicBezTo>
                  <a:pt x="1159929" y="148957"/>
                  <a:pt x="1037085" y="149661"/>
                  <a:pt x="914400" y="154380"/>
                </a:cubicBezTo>
                <a:lnTo>
                  <a:pt x="665018" y="166255"/>
                </a:lnTo>
                <a:cubicBezTo>
                  <a:pt x="581090" y="183040"/>
                  <a:pt x="624793" y="171747"/>
                  <a:pt x="534390" y="201881"/>
                </a:cubicBezTo>
                <a:cubicBezTo>
                  <a:pt x="534385" y="201883"/>
                  <a:pt x="463142" y="225629"/>
                  <a:pt x="463138" y="225632"/>
                </a:cubicBezTo>
                <a:cubicBezTo>
                  <a:pt x="451263" y="233549"/>
                  <a:pt x="440277" y="242999"/>
                  <a:pt x="427512" y="249382"/>
                </a:cubicBezTo>
                <a:cubicBezTo>
                  <a:pt x="416316" y="254980"/>
                  <a:pt x="402828" y="255179"/>
                  <a:pt x="391886" y="261258"/>
                </a:cubicBezTo>
                <a:cubicBezTo>
                  <a:pt x="391871" y="261266"/>
                  <a:pt x="302828" y="320630"/>
                  <a:pt x="285008" y="332510"/>
                </a:cubicBezTo>
                <a:lnTo>
                  <a:pt x="249382" y="356260"/>
                </a:lnTo>
                <a:lnTo>
                  <a:pt x="213756" y="380011"/>
                </a:lnTo>
                <a:cubicBezTo>
                  <a:pt x="197922" y="403762"/>
                  <a:pt x="175282" y="424183"/>
                  <a:pt x="166255" y="451263"/>
                </a:cubicBezTo>
                <a:cubicBezTo>
                  <a:pt x="153127" y="490644"/>
                  <a:pt x="166897" y="486889"/>
                  <a:pt x="142504" y="486889"/>
                </a:cubicBezTo>
              </a:path>
            </a:pathLst>
          </a:custGeom>
          <a:noFill/>
          <a:ln w="254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1ECF6F0B-0528-4FCF-8696-F93B242E4BB1}"/>
              </a:ext>
            </a:extLst>
          </p:cNvPr>
          <p:cNvSpPr/>
          <p:nvPr/>
        </p:nvSpPr>
        <p:spPr bwMode="auto">
          <a:xfrm>
            <a:off x="4724396" y="4716120"/>
            <a:ext cx="304792" cy="62814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89E8E15-D2DE-4786-929C-BC13DBDFB852}"/>
                  </a:ext>
                </a:extLst>
              </p:cNvPr>
              <p:cNvSpPr/>
              <p:nvPr/>
            </p:nvSpPr>
            <p:spPr>
              <a:xfrm>
                <a:off x="4212956" y="5344630"/>
                <a:ext cx="1327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3333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i="1">
                          <a:solidFill>
                            <a:srgbClr val="3333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3333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solidFill>
                            <a:srgbClr val="3333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3333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>
                          <a:solidFill>
                            <a:srgbClr val="3333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89E8E15-D2DE-4786-929C-BC13DBDFB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956" y="5344630"/>
                <a:ext cx="1327671" cy="461665"/>
              </a:xfrm>
              <a:prstGeom prst="rect">
                <a:avLst/>
              </a:prstGeom>
              <a:blipFill>
                <a:blip r:embed="rId4"/>
                <a:stretch>
                  <a:fillRect r="-1835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52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79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4.8 </a:t>
            </a:r>
            <a:r>
              <a:rPr lang="zh-CN" altLang="en-US" sz="2800">
                <a:latin typeface="宋体"/>
              </a:rPr>
              <a:t>最小均方误差</a:t>
            </a:r>
            <a:r>
              <a:rPr lang="en-US" altLang="zh-CN" sz="2800">
                <a:latin typeface="宋体"/>
              </a:rPr>
              <a:t>(</a:t>
            </a:r>
            <a:r>
              <a:rPr lang="zh-CN" altLang="en-US" sz="2800">
                <a:latin typeface="宋体"/>
              </a:rPr>
              <a:t>维纳</a:t>
            </a:r>
            <a:r>
              <a:rPr lang="en-US" altLang="zh-CN" sz="2800">
                <a:latin typeface="宋体"/>
              </a:rPr>
              <a:t>)</a:t>
            </a:r>
            <a:r>
              <a:rPr lang="zh-CN" altLang="en-US" sz="2800">
                <a:latin typeface="宋体"/>
              </a:rPr>
              <a:t>滤波</a:t>
            </a:r>
            <a:endParaRPr lang="en-US" altLang="zh-CN" sz="2000" dirty="0">
              <a:latin typeface="+mj-ea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2C2F96A0-AC80-4089-9826-6B12701F63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340313"/>
              </p:ext>
            </p:extLst>
          </p:nvPr>
        </p:nvGraphicFramePr>
        <p:xfrm>
          <a:off x="834789" y="1623585"/>
          <a:ext cx="45370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6" name="公式" r:id="rId4" imgW="2209800" imgH="228600" progId="Equation.3">
                  <p:embed/>
                </p:oleObj>
              </mc:Choice>
              <mc:Fallback>
                <p:oleObj name="公式" r:id="rId4" imgW="2209800" imgH="228600" progId="Equation.3">
                  <p:embed/>
                  <p:pic>
                    <p:nvPicPr>
                      <p:cNvPr id="104451" name="Object 4">
                        <a:extLst>
                          <a:ext uri="{FF2B5EF4-FFF2-40B4-BE49-F238E27FC236}">
                            <a16:creationId xmlns:a16="http://schemas.microsoft.com/office/drawing/2014/main" id="{0F238703-19AC-4DDC-9DFB-F9A58F100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789" y="1623585"/>
                        <a:ext cx="453707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C4A4D106-74CD-4F9C-8A0D-1D39774BE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550488"/>
              </p:ext>
            </p:extLst>
          </p:nvPr>
        </p:nvGraphicFramePr>
        <p:xfrm>
          <a:off x="812013" y="2159475"/>
          <a:ext cx="619283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7" name="公式" r:id="rId6" imgW="2946400" imgH="254000" progId="Equation.3">
                  <p:embed/>
                </p:oleObj>
              </mc:Choice>
              <mc:Fallback>
                <p:oleObj name="公式" r:id="rId6" imgW="2946400" imgH="254000" progId="Equation.3">
                  <p:embed/>
                  <p:pic>
                    <p:nvPicPr>
                      <p:cNvPr id="104452" name="Object 6">
                        <a:extLst>
                          <a:ext uri="{FF2B5EF4-FFF2-40B4-BE49-F238E27FC236}">
                            <a16:creationId xmlns:a16="http://schemas.microsoft.com/office/drawing/2014/main" id="{6EAD35E6-F5F8-4DC2-89F3-49710B41E5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13" y="2159475"/>
                        <a:ext cx="6192837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138B24E4-5D04-42D3-865B-26E5919FE1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772798"/>
              </p:ext>
            </p:extLst>
          </p:nvPr>
        </p:nvGraphicFramePr>
        <p:xfrm>
          <a:off x="812013" y="2782319"/>
          <a:ext cx="38893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8" name="公式" r:id="rId8" imgW="1739900" imgH="279400" progId="Equation.3">
                  <p:embed/>
                </p:oleObj>
              </mc:Choice>
              <mc:Fallback>
                <p:oleObj name="公式" r:id="rId8" imgW="1739900" imgH="279400" progId="Equation.3">
                  <p:embed/>
                  <p:pic>
                    <p:nvPicPr>
                      <p:cNvPr id="104453" name="Object 8">
                        <a:extLst>
                          <a:ext uri="{FF2B5EF4-FFF2-40B4-BE49-F238E27FC236}">
                            <a16:creationId xmlns:a16="http://schemas.microsoft.com/office/drawing/2014/main" id="{6167958F-0ADB-4014-AEDE-4106C2A6C1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13" y="2782319"/>
                        <a:ext cx="38893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77EBE9FD-B7E1-4C7B-8526-2354E274A9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180532"/>
              </p:ext>
            </p:extLst>
          </p:nvPr>
        </p:nvGraphicFramePr>
        <p:xfrm>
          <a:off x="842563" y="3477279"/>
          <a:ext cx="748823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9" name="公式" r:id="rId10" imgW="3530600" imgH="292100" progId="Equation.3">
                  <p:embed/>
                </p:oleObj>
              </mc:Choice>
              <mc:Fallback>
                <p:oleObj name="公式" r:id="rId10" imgW="3530600" imgH="292100" progId="Equation.3">
                  <p:embed/>
                  <p:pic>
                    <p:nvPicPr>
                      <p:cNvPr id="104454" name="Object 10">
                        <a:extLst>
                          <a:ext uri="{FF2B5EF4-FFF2-40B4-BE49-F238E27FC236}">
                            <a16:creationId xmlns:a16="http://schemas.microsoft.com/office/drawing/2014/main" id="{ECD8354A-070F-4A2A-B22D-068053B51B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563" y="3477279"/>
                        <a:ext cx="7488237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092EB7-B5A7-431B-BDF0-CCAB96A6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342309"/>
              </p:ext>
            </p:extLst>
          </p:nvPr>
        </p:nvGraphicFramePr>
        <p:xfrm>
          <a:off x="247532" y="4279862"/>
          <a:ext cx="88201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0" name="公式" r:id="rId12" imgW="4445000" imgH="304800" progId="Equation.3">
                  <p:embed/>
                </p:oleObj>
              </mc:Choice>
              <mc:Fallback>
                <p:oleObj name="公式" r:id="rId12" imgW="4445000" imgH="304800" progId="Equation.3">
                  <p:embed/>
                  <p:pic>
                    <p:nvPicPr>
                      <p:cNvPr id="104455" name="Object 12">
                        <a:extLst>
                          <a:ext uri="{FF2B5EF4-FFF2-40B4-BE49-F238E27FC236}">
                            <a16:creationId xmlns:a16="http://schemas.microsoft.com/office/drawing/2014/main" id="{1A75E7DE-B1E7-49A4-9EE1-1BAD5881B8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32" y="4279862"/>
                        <a:ext cx="88201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2600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8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高斯噪声 </a:t>
            </a:r>
            <a:r>
              <a:rPr lang="en-US" altLang="zh-CN" sz="2800" dirty="0">
                <a:cs typeface="Arial" panose="020B0604020202020204" pitchFamily="34" charset="0"/>
              </a:rPr>
              <a:t>Gaussian Noise 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093CBDAD-D64D-4F70-ABF9-0CB43FA041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pPr eaLnBrk="1" hangingPunct="1"/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en-US" altLang="zh-CN" sz="2000" dirty="0">
                <a:latin typeface="Arial" panose="020B0604020202020204" pitchFamily="34" charset="0"/>
              </a:rPr>
              <a:t>a Gaussian random variable, z 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graphicFrame>
        <p:nvGraphicFramePr>
          <p:cNvPr id="10247" name="Object 5">
            <a:extLst>
              <a:ext uri="{FF2B5EF4-FFF2-40B4-BE49-F238E27FC236}">
                <a16:creationId xmlns:a16="http://schemas.microsoft.com/office/drawing/2014/main" id="{B4E07F7C-6CD7-45D5-86E3-C4D1F13039D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87864848"/>
              </p:ext>
            </p:extLst>
          </p:nvPr>
        </p:nvGraphicFramePr>
        <p:xfrm>
          <a:off x="3064669" y="1066862"/>
          <a:ext cx="3048000" cy="837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" name="公式" r:id="rId4" imgW="1523880" imgH="419040" progId="Equation.3">
                  <p:embed/>
                </p:oleObj>
              </mc:Choice>
              <mc:Fallback>
                <p:oleObj name="公式" r:id="rId4" imgW="152388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4669" y="1066862"/>
                        <a:ext cx="3048000" cy="83759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9">
            <a:extLst>
              <a:ext uri="{FF2B5EF4-FFF2-40B4-BE49-F238E27FC236}">
                <a16:creationId xmlns:a16="http://schemas.microsoft.com/office/drawing/2014/main" id="{EE457766-8AEA-41F4-869F-BBE0712C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7" y="2460517"/>
            <a:ext cx="3428986" cy="310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80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4.8 </a:t>
            </a:r>
            <a:r>
              <a:rPr lang="zh-CN" altLang="en-US" sz="2800">
                <a:latin typeface="宋体"/>
              </a:rPr>
              <a:t>最小均方误差</a:t>
            </a:r>
            <a:r>
              <a:rPr lang="en-US" altLang="zh-CN" sz="2800">
                <a:latin typeface="宋体"/>
              </a:rPr>
              <a:t>(</a:t>
            </a:r>
            <a:r>
              <a:rPr lang="zh-CN" altLang="en-US" sz="2800">
                <a:latin typeface="宋体"/>
              </a:rPr>
              <a:t>维纳</a:t>
            </a:r>
            <a:r>
              <a:rPr lang="en-US" altLang="zh-CN" sz="2800">
                <a:latin typeface="宋体"/>
              </a:rPr>
              <a:t>)</a:t>
            </a:r>
            <a:r>
              <a:rPr lang="zh-CN" altLang="en-US" sz="2800">
                <a:latin typeface="宋体"/>
              </a:rPr>
              <a:t>滤波</a:t>
            </a:r>
            <a:endParaRPr lang="en-US" altLang="zh-CN" sz="200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27">
                <a:extLst>
                  <a:ext uri="{FF2B5EF4-FFF2-40B4-BE49-F238E27FC236}">
                    <a16:creationId xmlns:a16="http://schemas.microsoft.com/office/drawing/2014/main" id="{4D5BC1CB-5CAA-4599-850C-CF98EF03EF50}"/>
                  </a:ext>
                </a:extLst>
              </p:cNvPr>
              <p:cNvSpPr txBox="1"/>
              <p:nvPr/>
            </p:nvSpPr>
            <p:spPr bwMode="auto">
              <a:xfrm>
                <a:off x="685902" y="1295456"/>
                <a:ext cx="7197641" cy="33527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anchor="ctr">
                <a:no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空域上的信噪比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SNR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altLang="zh-CN" sz="2400" i="1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CN" sz="2400" i="1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频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域上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信噪比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1" smtClean="0">
                        <a:latin typeface="Cambria Math" panose="02040503050406030204" pitchFamily="18" charset="0"/>
                      </a:rPr>
                      <m:t>SNR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)|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)|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altLang="zh-CN" sz="240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CN" sz="240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/>
                  <a:t>可见，在</a:t>
                </a:r>
                <a:r>
                  <a:rPr lang="zh-CN" altLang="en-US" sz="2000">
                    <a:latin typeface="宋体"/>
                  </a:rPr>
                  <a:t>维纳滤波算法中，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频域</m:t>
                    </m:r>
                  </m:oMath>
                </a14:m>
                <a:r>
                  <a:rPr lang="zh-CN" altLang="en-US" sz="2000">
                    <a:latin typeface="宋体"/>
                  </a:rPr>
                  <a:t>信噪比是未知量。实践中，</a:t>
                </a:r>
                <a:r>
                  <a:rPr lang="zh-CN" altLang="en-US" sz="2000">
                    <a:solidFill>
                      <a:srgbClr val="3333FF"/>
                    </a:solidFill>
                    <a:latin typeface="宋体"/>
                  </a:rPr>
                  <a:t>常把它作为一个常数</a:t>
                </a:r>
                <a:r>
                  <a:rPr lang="zh-CN" altLang="en-US" sz="2000">
                    <a:latin typeface="宋体"/>
                  </a:rPr>
                  <a:t>来估计，并输入到算法中。</a:t>
                </a:r>
                <a:endParaRPr lang="zh-CN" altLang="zh-CN" sz="2000"/>
              </a:p>
            </p:txBody>
          </p:sp>
        </mc:Choice>
        <mc:Fallback xmlns="">
          <p:sp>
            <p:nvSpPr>
              <p:cNvPr id="14" name="Object 27">
                <a:extLst>
                  <a:ext uri="{FF2B5EF4-FFF2-40B4-BE49-F238E27FC236}">
                    <a16:creationId xmlns:a16="http://schemas.microsoft.com/office/drawing/2014/main" id="{4D5BC1CB-5CAA-4599-850C-CF98EF03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902" y="1295456"/>
                <a:ext cx="7197641" cy="3352712"/>
              </a:xfrm>
              <a:prstGeom prst="rect">
                <a:avLst/>
              </a:prstGeom>
              <a:blipFill>
                <a:blip r:embed="rId3"/>
                <a:stretch>
                  <a:fillRect l="-763" r="-1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8961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81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2800">
                <a:latin typeface="宋体"/>
              </a:rPr>
              <a:t>𝑊</a:t>
            </a:r>
            <a:r>
              <a:rPr lang="en-US" altLang="zh-CN" sz="2800">
                <a:latin typeface="宋体"/>
              </a:rPr>
              <a:t>(</a:t>
            </a:r>
            <a:r>
              <a:rPr lang="zh-CN" altLang="en-US" sz="2800">
                <a:latin typeface="宋体"/>
              </a:rPr>
              <a:t>𝑢</a:t>
            </a:r>
            <a:r>
              <a:rPr lang="en-US" altLang="zh-CN" sz="2800">
                <a:latin typeface="宋体"/>
              </a:rPr>
              <a:t>,</a:t>
            </a:r>
            <a:r>
              <a:rPr lang="zh-CN" altLang="en-US" sz="2800">
                <a:latin typeface="宋体"/>
              </a:rPr>
              <a:t>𝑣</a:t>
            </a:r>
            <a:r>
              <a:rPr lang="en-US" altLang="zh-CN" sz="2800">
                <a:latin typeface="宋体"/>
              </a:rPr>
              <a:t>)</a:t>
            </a:r>
            <a:r>
              <a:rPr lang="zh-CN" altLang="en-US" sz="2800">
                <a:latin typeface="宋体"/>
              </a:rPr>
              <a:t>的推导：</a:t>
            </a: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7" y="1143060"/>
            <a:ext cx="7967663" cy="5178425"/>
          </a:xfrm>
        </p:spPr>
        <p:txBody>
          <a:bodyPr/>
          <a:lstStyle/>
          <a:p>
            <a:pPr eaLnBrk="1" hangingPunct="1"/>
            <a:endParaRPr lang="en-US" altLang="zh-CN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27">
                <a:extLst>
                  <a:ext uri="{FF2B5EF4-FFF2-40B4-BE49-F238E27FC236}">
                    <a16:creationId xmlns:a16="http://schemas.microsoft.com/office/drawing/2014/main" id="{16D14B16-D24E-4E38-91E9-F4AB73763626}"/>
                  </a:ext>
                </a:extLst>
              </p:cNvPr>
              <p:cNvSpPr txBox="1"/>
              <p:nvPr/>
            </p:nvSpPr>
            <p:spPr bwMode="auto">
              <a:xfrm>
                <a:off x="622300" y="955601"/>
                <a:ext cx="7619910" cy="5178425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/>
              </a:p>
              <a:p>
                <a:r>
                  <a:rPr lang="en-US" altLang="zh-CN" sz="240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/>
              </a:p>
              <a:p>
                <a:r>
                  <a:rPr lang="en-US" altLang="zh-CN" sz="240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/>
              </a:p>
              <a:p>
                <a:r>
                  <a:rPr lang="en-US" altLang="zh-CN" sz="240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/>
              </a:p>
              <a:p>
                <a:endParaRPr lang="en-US" altLang="zh-CN" sz="2000"/>
              </a:p>
              <a:p>
                <a:r>
                  <a:rPr lang="en-US" altLang="zh-CN" sz="240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/>
              </a:p>
              <a:p>
                <a:r>
                  <a:rPr lang="en-US" altLang="zh-CN" sz="240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i="1">
                  <a:latin typeface="Cambria Math" panose="02040503050406030204" pitchFamily="18" charset="0"/>
                </a:endParaRPr>
              </a:p>
              <a:p>
                <a:r>
                  <a:rPr lang="en-US" altLang="zh-CN" sz="2400"/>
                  <a:t>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zh-CN" sz="2400">
                    <a:latin typeface="Cambria Math" panose="02040503050406030204" pitchFamily="18" charset="0"/>
                  </a:rPr>
                  <a:t>E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/>
                  <a:t>)</a:t>
                </a:r>
                <a:endParaRPr lang="en-US" altLang="zh-CN" sz="24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zh-CN" sz="2400">
                    <a:latin typeface="Cambria Math" panose="02040503050406030204" pitchFamily="18" charset="0"/>
                  </a:rPr>
                  <a:t>E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400"/>
                  <a:t>)</a:t>
                </a:r>
              </a:p>
              <a:p>
                <a:r>
                  <a:rPr lang="en-US" altLang="zh-CN" sz="2400"/>
                  <a:t>   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/>
              </a:p>
              <a:p>
                <a:endParaRPr lang="en-US" altLang="zh-CN" sz="200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/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/>
              </a:p>
              <a:p>
                <a:r>
                  <a:rPr lang="en-US" altLang="zh-CN" sz="2400"/>
                  <a:t>=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/>
              </a:p>
              <a:p>
                <a:r>
                  <a:rPr lang="en-US" altLang="zh-CN" sz="2400"/>
                  <a:t>= (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240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400"/>
                  <a:t> +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endParaRPr lang="zh-CN" altLang="zh-CN" sz="2400"/>
              </a:p>
            </p:txBody>
          </p:sp>
        </mc:Choice>
        <mc:Fallback>
          <p:sp>
            <p:nvSpPr>
              <p:cNvPr id="7" name="Object 27">
                <a:extLst>
                  <a:ext uri="{FF2B5EF4-FFF2-40B4-BE49-F238E27FC236}">
                    <a16:creationId xmlns:a16="http://schemas.microsoft.com/office/drawing/2014/main" id="{16D14B16-D24E-4E38-91E9-F4AB7376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300" y="955601"/>
                <a:ext cx="7619910" cy="5178425"/>
              </a:xfrm>
              <a:prstGeom prst="rect">
                <a:avLst/>
              </a:prstGeom>
              <a:blipFill>
                <a:blip r:embed="rId3"/>
                <a:stretch>
                  <a:fillRect l="-1118" b="-1763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2DA601-8565-43B3-9FB6-E879F84676CF}"/>
                  </a:ext>
                </a:extLst>
              </p:cNvPr>
              <p:cNvSpPr txBox="1"/>
              <p:nvPr/>
            </p:nvSpPr>
            <p:spPr>
              <a:xfrm>
                <a:off x="5333980" y="205407"/>
                <a:ext cx="3442698" cy="258532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由假设条件</m:t>
                    </m:r>
                  </m:oMath>
                </a14:m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：空域退化函数</a:t>
                </a:r>
                <a:r>
                  <a:rPr lang="en-US" altLang="zh-CN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是线性、位置不变的。</a:t>
                </a: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可得：</a:t>
                </a:r>
                <a:r>
                  <a:rPr lang="en-US" altLang="zh-CN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对原图像</a:t>
                </a:r>
                <a:r>
                  <a:rPr lang="en-US" altLang="zh-CN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的作用可以写成卷积形式。</a:t>
                </a: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再由卷积定理可知：退化后的频域图像</a:t>
                </a:r>
                <a:r>
                  <a:rPr lang="en-US" altLang="zh-CN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可以写成</a:t>
                </a:r>
                <a:r>
                  <a: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频域退化函数</a:t>
                </a:r>
                <a:r>
                  <a:rPr lang="en-US" altLang="zh-CN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与频域图像</a:t>
                </a:r>
                <a:r>
                  <a:rPr lang="en-US" altLang="zh-CN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的乘积。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2DA601-8565-43B3-9FB6-E879F846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0" y="205407"/>
                <a:ext cx="3442698" cy="2585323"/>
              </a:xfrm>
              <a:prstGeom prst="rect">
                <a:avLst/>
              </a:prstGeom>
              <a:blipFill>
                <a:blip r:embed="rId4"/>
                <a:stretch>
                  <a:fillRect l="-1239" t="-1887" r="-1416" b="-1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下 3">
            <a:extLst>
              <a:ext uri="{FF2B5EF4-FFF2-40B4-BE49-F238E27FC236}">
                <a16:creationId xmlns:a16="http://schemas.microsoft.com/office/drawing/2014/main" id="{A622F062-43FD-4C06-A323-7837B613B006}"/>
              </a:ext>
            </a:extLst>
          </p:cNvPr>
          <p:cNvSpPr/>
          <p:nvPr/>
        </p:nvSpPr>
        <p:spPr bwMode="auto">
          <a:xfrm>
            <a:off x="5410178" y="552315"/>
            <a:ext cx="202840" cy="455736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7AFCEC5-F678-45F9-AE56-E22F230C428D}"/>
                  </a:ext>
                </a:extLst>
              </p:cNvPr>
              <p:cNvSpPr txBox="1"/>
              <p:nvPr/>
            </p:nvSpPr>
            <p:spPr>
              <a:xfrm>
                <a:off x="5181704" y="3386734"/>
                <a:ext cx="3962296" cy="147732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由假设条件：图像和噪声不相关，</a:t>
                </a: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则有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再由假设条件：只有图像和噪声是随机变量，则中间两项消掉。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7AFCEC5-F678-45F9-AE56-E22F230C4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704" y="3386734"/>
                <a:ext cx="3962296" cy="1477328"/>
              </a:xfrm>
              <a:prstGeom prst="rect">
                <a:avLst/>
              </a:prstGeom>
              <a:blipFill>
                <a:blip r:embed="rId5"/>
                <a:stretch>
                  <a:fillRect l="-923" t="-3306" r="-308" b="-4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761CFCAB-49EC-4339-83DE-624AF13FC7D4}"/>
              </a:ext>
            </a:extLst>
          </p:cNvPr>
          <p:cNvSpPr/>
          <p:nvPr/>
        </p:nvSpPr>
        <p:spPr bwMode="auto">
          <a:xfrm rot="5400000">
            <a:off x="4833612" y="3777306"/>
            <a:ext cx="238014" cy="458170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9C63B3BF-A37E-4A72-B475-AA5CD67D191E}"/>
              </a:ext>
            </a:extLst>
          </p:cNvPr>
          <p:cNvSpPr/>
          <p:nvPr/>
        </p:nvSpPr>
        <p:spPr bwMode="auto">
          <a:xfrm rot="5400000">
            <a:off x="4774007" y="1892668"/>
            <a:ext cx="238014" cy="71991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D5DCD1C9-1E1B-45F0-8DC9-03600D860F23}"/>
              </a:ext>
            </a:extLst>
          </p:cNvPr>
          <p:cNvSpPr/>
          <p:nvPr/>
        </p:nvSpPr>
        <p:spPr bwMode="auto">
          <a:xfrm>
            <a:off x="5410178" y="1360406"/>
            <a:ext cx="202840" cy="455736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48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15" grpId="0" animBg="1"/>
      <p:bldP spid="18" grpId="0" animBg="1"/>
      <p:bldP spid="19" grpId="0" animBg="1"/>
      <p:bldP spid="2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591DF122-B51D-45DD-A015-BA181A2AE6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78" y="1130263"/>
                <a:ext cx="8008937" cy="553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b="1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zh-CN" alt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已</m:t>
                    </m:r>
                  </m:oMath>
                </a14:m>
                <a:r>
                  <a:rPr lang="zh-CN" altLang="en-US" sz="24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得：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/>
                  <a:t>= 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b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/>
                  <a:t> +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endParaRPr lang="en-US" altLang="zh-CN"/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591DF122-B51D-45DD-A015-BA181A2A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78" y="1130263"/>
                <a:ext cx="8008937" cy="553150"/>
              </a:xfrm>
              <a:prstGeom prst="rect">
                <a:avLst/>
              </a:prstGeom>
              <a:blipFill>
                <a:blip r:embed="rId3"/>
                <a:stretch>
                  <a:fillRect l="-533" t="-14286" b="-21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82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2800">
                <a:latin typeface="宋体"/>
              </a:rPr>
              <a:t>𝑊</a:t>
            </a:r>
            <a:r>
              <a:rPr lang="en-US" altLang="zh-CN" sz="2800">
                <a:latin typeface="宋体"/>
              </a:rPr>
              <a:t>(</a:t>
            </a:r>
            <a:r>
              <a:rPr lang="zh-CN" altLang="en-US" sz="2800">
                <a:latin typeface="宋体"/>
              </a:rPr>
              <a:t>𝑢</a:t>
            </a:r>
            <a:r>
              <a:rPr lang="en-US" altLang="zh-CN" sz="2800">
                <a:latin typeface="宋体"/>
              </a:rPr>
              <a:t>,</a:t>
            </a:r>
            <a:r>
              <a:rPr lang="zh-CN" altLang="en-US" sz="2800">
                <a:latin typeface="宋体"/>
              </a:rPr>
              <a:t>𝑣</a:t>
            </a:r>
            <a:r>
              <a:rPr lang="en-US" altLang="zh-CN" sz="2800">
                <a:latin typeface="宋体"/>
              </a:rPr>
              <a:t>)</a:t>
            </a:r>
            <a:r>
              <a:rPr lang="zh-CN" altLang="en-US" sz="2800">
                <a:latin typeface="宋体"/>
              </a:rPr>
              <a:t>的推导：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751" y="1865756"/>
                <a:ext cx="8008937" cy="1371564"/>
              </a:xfrm>
            </p:spPr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rPr>
                      <m:t>由极小值的必要条件</m:t>
                    </m:r>
                    <m:f>
                      <m:f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得：</a:t>
                </a:r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4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即：</a:t>
                </a:r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751" y="1865756"/>
                <a:ext cx="8008937" cy="1371564"/>
              </a:xfrm>
              <a:blipFill>
                <a:blip r:embed="rId4"/>
                <a:stretch>
                  <a:fillRect l="-533" b="-147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7">
                <a:extLst>
                  <a:ext uri="{FF2B5EF4-FFF2-40B4-BE49-F238E27FC236}">
                    <a16:creationId xmlns:a16="http://schemas.microsoft.com/office/drawing/2014/main" id="{B87D612C-815A-4265-A8F6-C9F1A5A98067}"/>
                  </a:ext>
                </a:extLst>
              </p:cNvPr>
              <p:cNvSpPr txBox="1"/>
              <p:nvPr/>
            </p:nvSpPr>
            <p:spPr bwMode="auto">
              <a:xfrm>
                <a:off x="1861595" y="2614379"/>
                <a:ext cx="5427160" cy="682013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40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kumimoji="1" lang="en-US" altLang="zh-CN" sz="240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zh-CN" sz="2400"/>
              </a:p>
            </p:txBody>
          </p:sp>
        </mc:Choice>
        <mc:Fallback xmlns="">
          <p:sp>
            <p:nvSpPr>
              <p:cNvPr id="17" name="Object 27">
                <a:extLst>
                  <a:ext uri="{FF2B5EF4-FFF2-40B4-BE49-F238E27FC236}">
                    <a16:creationId xmlns:a16="http://schemas.microsoft.com/office/drawing/2014/main" id="{B87D612C-815A-4265-A8F6-C9F1A5A98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1595" y="2614379"/>
                <a:ext cx="5427160" cy="682013"/>
              </a:xfrm>
              <a:prstGeom prst="rect">
                <a:avLst/>
              </a:prstGeom>
              <a:blipFill>
                <a:blip r:embed="rId5"/>
                <a:stretch>
                  <a:fillRect l="-784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27">
                <a:extLst>
                  <a:ext uri="{FF2B5EF4-FFF2-40B4-BE49-F238E27FC236}">
                    <a16:creationId xmlns:a16="http://schemas.microsoft.com/office/drawing/2014/main" id="{7DEFE347-10B2-485B-940F-821BEC476BB3}"/>
                  </a:ext>
                </a:extLst>
              </p:cNvPr>
              <p:cNvSpPr txBox="1"/>
              <p:nvPr/>
            </p:nvSpPr>
            <p:spPr bwMode="auto">
              <a:xfrm>
                <a:off x="2998386" y="3355464"/>
                <a:ext cx="3134689" cy="891636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sz="2400"/>
              </a:p>
            </p:txBody>
          </p:sp>
        </mc:Choice>
        <mc:Fallback xmlns="">
          <p:sp>
            <p:nvSpPr>
              <p:cNvPr id="19" name="Object 27">
                <a:extLst>
                  <a:ext uri="{FF2B5EF4-FFF2-40B4-BE49-F238E27FC236}">
                    <a16:creationId xmlns:a16="http://schemas.microsoft.com/office/drawing/2014/main" id="{7DEFE347-10B2-485B-940F-821BEC476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8386" y="3355464"/>
                <a:ext cx="3134689" cy="8916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7">
                <a:extLst>
                  <a:ext uri="{FF2B5EF4-FFF2-40B4-BE49-F238E27FC236}">
                    <a16:creationId xmlns:a16="http://schemas.microsoft.com/office/drawing/2014/main" id="{615348EE-EA9A-454F-B028-078E6F177C8E}"/>
                  </a:ext>
                </a:extLst>
              </p:cNvPr>
              <p:cNvSpPr txBox="1"/>
              <p:nvPr/>
            </p:nvSpPr>
            <p:spPr bwMode="auto">
              <a:xfrm>
                <a:off x="3007830" y="4836101"/>
                <a:ext cx="3134689" cy="891636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sz="2400"/>
              </a:p>
            </p:txBody>
          </p:sp>
        </mc:Choice>
        <mc:Fallback xmlns="">
          <p:sp>
            <p:nvSpPr>
              <p:cNvPr id="22" name="Object 27">
                <a:extLst>
                  <a:ext uri="{FF2B5EF4-FFF2-40B4-BE49-F238E27FC236}">
                    <a16:creationId xmlns:a16="http://schemas.microsoft.com/office/drawing/2014/main" id="{615348EE-EA9A-454F-B028-078E6F177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7830" y="4836101"/>
                <a:ext cx="3134689" cy="8916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481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83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 comparison </a:t>
            </a:r>
            <a:r>
              <a:rPr lang="en-US" altLang="zh-CN" dirty="0"/>
              <a:t>of inverse and wiener filtering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9DF2880-D454-4A42-B50F-1D94E5E3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2650"/>
            <a:ext cx="9144000" cy="405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9">
            <a:extLst>
              <a:ext uri="{FF2B5EF4-FFF2-40B4-BE49-F238E27FC236}">
                <a16:creationId xmlns:a16="http://schemas.microsoft.com/office/drawing/2014/main" id="{6F6089E4-4974-40BF-A0D7-7B74E9946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438100"/>
            <a:ext cx="2879725" cy="1152525"/>
          </a:xfrm>
          <a:prstGeom prst="wedgeRectCallout">
            <a:avLst>
              <a:gd name="adj1" fmla="val -83023"/>
              <a:gd name="adj2" fmla="val 354407"/>
            </a:avLst>
          </a:prstGeom>
          <a:solidFill>
            <a:srgbClr val="DDEE7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/>
              <a:t>The value of K was chosen interactively to yield the best visual result.</a:t>
            </a:r>
          </a:p>
        </p:txBody>
      </p:sp>
    </p:spTree>
    <p:extLst>
      <p:ext uri="{BB962C8B-B14F-4D97-AF65-F5344CB8AC3E}">
        <p14:creationId xmlns:p14="http://schemas.microsoft.com/office/powerpoint/2010/main" val="2491644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84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000" dirty="0"/>
              <a:t>Example 5.13 Further comparison of wiener filtering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684D7A13-2CE7-46C3-BF7D-8BEA477FF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8" y="30072"/>
            <a:ext cx="6264275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8">
            <a:extLst>
              <a:ext uri="{FF2B5EF4-FFF2-40B4-BE49-F238E27FC236}">
                <a16:creationId xmlns:a16="http://schemas.microsoft.com/office/drawing/2014/main" id="{AB6D8301-683B-47BF-B5BB-1FAF777A3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46635"/>
            <a:ext cx="9144000" cy="131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Image corrupted </a:t>
            </a:r>
            <a:r>
              <a:rPr lang="en-US" altLang="zh-CN" sz="2000" dirty="0"/>
              <a:t>by motion blur and additive noise.(b) result of inverse filtering (c) result of wiener filtering (d)-(f) same sequence, but with noise variance one order of magnitude less. (g)-(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 same sequence ,but noise variance reduced by five orders of magnitude from (a)</a:t>
            </a:r>
            <a:endParaRPr lang="zh-CN" altLang="en-US" sz="2000" dirty="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F4C04D08-0A1E-4B8A-9B07-519B5331F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4700532"/>
            <a:ext cx="8128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7">
            <a:extLst>
              <a:ext uri="{FF2B5EF4-FFF2-40B4-BE49-F238E27FC236}">
                <a16:creationId xmlns:a16="http://schemas.microsoft.com/office/drawing/2014/main" id="{70BC4156-4E57-4802-9E2F-B280D1E41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413" y="136525"/>
            <a:ext cx="2583661" cy="1077218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>
                <a:latin typeface="+mn-ea"/>
                <a:ea typeface="+mn-ea"/>
              </a:rPr>
              <a:t>第一行，维纳过滤器的结果并不完美，但它确实给了我们一个关于图像内容的提示。文本是可读的。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BDD32222-ED85-415B-BD2C-E978CF689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911" y="2273907"/>
            <a:ext cx="2669269" cy="83099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>
                <a:latin typeface="+mn-ea"/>
                <a:ea typeface="+mn-ea"/>
              </a:rPr>
              <a:t>第二行，降噪对逆滤波器的影响很小，但对维纳来说，文本现在更容易阅读了。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2DA76F8D-9F4F-4814-9434-2C5CCCAE1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775" y="3854323"/>
            <a:ext cx="2669269" cy="584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>
                <a:latin typeface="+mn-ea"/>
                <a:ea typeface="+mn-ea"/>
              </a:rPr>
              <a:t>第三行噪音很明显，文字可以透过噪音的“帘子”看到。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48993286-0E5C-4BBA-95B9-C8D42950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093" y="6483350"/>
            <a:ext cx="5900087" cy="338554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>
                <a:latin typeface="+mn-ea"/>
                <a:ea typeface="+mn-ea"/>
              </a:rPr>
              <a:t>只要对退化函数有合理的估计，维纳滤波就能得到满意的结果。</a:t>
            </a:r>
            <a:endParaRPr lang="en-US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407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85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+mj-ea"/>
              </a:rPr>
              <a:t>4.9 </a:t>
            </a:r>
            <a:r>
              <a:rPr lang="zh-CN" altLang="en-US" sz="2800" dirty="0">
                <a:latin typeface="+mj-ea"/>
              </a:rPr>
              <a:t>约束最小二</a:t>
            </a:r>
            <a:r>
              <a:rPr lang="zh-CN" altLang="en-US" sz="2800">
                <a:latin typeface="+mj-ea"/>
              </a:rPr>
              <a:t>乘滤波</a:t>
            </a:r>
            <a:endParaRPr lang="en-US" altLang="zh-CN" sz="2800" dirty="0">
              <a:latin typeface="+mj-ea"/>
            </a:endParaRPr>
          </a:p>
        </p:txBody>
      </p:sp>
      <p:graphicFrame>
        <p:nvGraphicFramePr>
          <p:cNvPr id="7" name="Group 47">
            <a:extLst>
              <a:ext uri="{FF2B5EF4-FFF2-40B4-BE49-F238E27FC236}">
                <a16:creationId xmlns:a16="http://schemas.microsoft.com/office/drawing/2014/main" id="{D015C0E8-ED69-4496-8C0E-67C972D76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642800"/>
              </p:ext>
            </p:extLst>
          </p:nvPr>
        </p:nvGraphicFramePr>
        <p:xfrm>
          <a:off x="566738" y="1143060"/>
          <a:ext cx="8001000" cy="4795836"/>
        </p:xfrm>
        <a:graphic>
          <a:graphicData uri="http://schemas.openxmlformats.org/drawingml/2006/table">
            <a:tbl>
              <a:tblPr/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4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63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filtering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BF1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维纳滤波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Wiener filtering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BF1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约束最小二乘滤波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Constrained least squares filtering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BF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9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先验知识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Priori knowledge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BF1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必须知道未退化图像和噪声的功率谱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只需要噪声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的均值和方差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BF1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功率谱比值的常数估计</a:t>
                      </a:r>
                      <a:r>
                        <a:rPr kumimoji="0" lang="zh-CN" alt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并不总是一个合适的解决办法</a:t>
                      </a:r>
                      <a:endParaRPr kumimoji="0" lang="en-US" altLang="zh-CN" sz="2000" b="0" i="0" u="sng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容易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从退化图像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7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标准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criterion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BF1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基于最小化统计标准。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一般意义上的最佳。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为它应用到的每个图像产生最佳结果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0799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86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6738" y="1069901"/>
                <a:ext cx="8001000" cy="5178425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4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退化和加噪声后的图像</a:t>
                </a:r>
                <a:r>
                  <a:rPr lang="en-US" altLang="zh-CN" sz="24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g</a:t>
                </a:r>
                <a:r>
                  <a:rPr lang="zh-CN" altLang="en-US" sz="2400" b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，可以用</a:t>
                </a:r>
                <a:r>
                  <a:rPr lang="zh-CN" altLang="en-US" sz="2400" b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向量的</a:t>
                </a:r>
                <a:r>
                  <a:rPr lang="zh-CN" altLang="en-US" sz="2400" b="0" dirty="0">
                    <a:solidFill>
                      <a:srgbClr val="3333FF"/>
                    </a:solidFill>
                    <a:latin typeface="宋体" panose="02010600030101010101" pitchFamily="2" charset="-122"/>
                  </a:rPr>
                  <a:t>形式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表示为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:</a:t>
                </a:r>
              </a:p>
              <a:p>
                <a:pPr lvl="1" eaLnBrk="1" hangingPunct="1"/>
                <a:endParaRPr lang="en-US" altLang="zh-CN" b="1" dirty="0"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endParaRPr lang="en-US" altLang="zh-CN" b="1"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en-US" altLang="zh-CN" sz="2000">
                    <a:latin typeface="宋体" panose="02010600030101010101" pitchFamily="2" charset="-122"/>
                  </a:rPr>
                  <a:t>g(x,y)</a:t>
                </a:r>
                <a:r>
                  <a:rPr lang="zh-CN" altLang="en-US" sz="2000">
                    <a:latin typeface="宋体" panose="02010600030101010101" pitchFamily="2" charset="-122"/>
                  </a:rPr>
                  <a:t>、</a:t>
                </a:r>
                <a:r>
                  <a:rPr lang="en-US" altLang="zh-CN" sz="2000">
                    <a:latin typeface="宋体" panose="02010600030101010101" pitchFamily="2" charset="-122"/>
                  </a:rPr>
                  <a:t>f(x,y)</a:t>
                </a:r>
                <a:r>
                  <a:rPr lang="zh-CN" altLang="en-US" sz="2000">
                    <a:latin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zh-CN" altLang="en-US" sz="2000">
                    <a:latin typeface="宋体" panose="02010600030101010101" pitchFamily="2" charset="-122"/>
                  </a:rPr>
                  <a:t>都是大小是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>
                    <a:latin typeface="宋体" panose="02010600030101010101" pitchFamily="2" charset="-122"/>
                  </a:rPr>
                  <a:t>的向量</a:t>
                </a:r>
                <a:endParaRPr lang="en-US" altLang="zh-CN" sz="2000"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矩阵</a:t>
                </a:r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>
                    <a:latin typeface="宋体" panose="02010600030101010101" pitchFamily="2" charset="-122"/>
                  </a:rPr>
                  <a:t>大小是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𝑀𝑁</m:t>
                    </m:r>
                  </m:oMath>
                </a14:m>
                <a:r>
                  <a:rPr lang="en-US" altLang="zh-CN" sz="2000">
                    <a:latin typeface="宋体" panose="02010600030101010101" pitchFamily="2" charset="-122"/>
                  </a:rPr>
                  <a:t>,</a:t>
                </a:r>
                <a:r>
                  <a:rPr lang="zh-CN" altLang="en-US" sz="2000">
                    <a:latin typeface="宋体" panose="02010600030101010101" pitchFamily="2" charset="-122"/>
                  </a:rPr>
                  <a:t>其元素由二维离散卷积公式给出</a:t>
                </a:r>
                <a:endParaRPr lang="en-US" altLang="zh-CN" sz="2000">
                  <a:latin typeface="宋体" panose="02010600030101010101" pitchFamily="2" charset="-122"/>
                </a:endParaRPr>
              </a:p>
              <a:p>
                <a:pPr lvl="1" eaLnBrk="1" hangingPunct="1"/>
                <a:r>
                  <a:rPr lang="zh-CN" altLang="en-US" sz="2000">
                    <a:latin typeface="宋体" panose="02010600030101010101" pitchFamily="2" charset="-122"/>
                  </a:rPr>
                  <a:t>以</a:t>
                </a:r>
                <a:r>
                  <a:rPr lang="en-US" altLang="zh-CN" sz="2000">
                    <a:latin typeface="宋体" panose="02010600030101010101" pitchFamily="2" charset="-122"/>
                  </a:rPr>
                  <a:t>f(x,y)</a:t>
                </a:r>
                <a:r>
                  <a:rPr lang="zh-CN" altLang="en-US" sz="2000">
                    <a:latin typeface="宋体" panose="02010600030101010101" pitchFamily="2" charset="-122"/>
                  </a:rPr>
                  <a:t>的向量形式为例，转换形式如下：</a:t>
                </a:r>
                <a:endParaRPr lang="en-US" altLang="zh-CN" sz="2000"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sz="2000"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sz="2000"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sz="2000"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sz="2000"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sz="2000"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endParaRPr lang="en-US" altLang="zh-CN" sz="2000"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r>
                  <a:rPr lang="en-US" altLang="zh-CN" sz="2000">
                    <a:latin typeface="宋体" panose="02010600030101010101" pitchFamily="2" charset="-122"/>
                  </a:rPr>
                  <a:t>        </a:t>
                </a:r>
                <a:r>
                  <a:rPr lang="zh-CN" altLang="en-US" sz="2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矩阵形式</a:t>
                </a:r>
                <a:endParaRPr lang="en-US" altLang="zh-CN" sz="2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endParaRPr lang="en-US" altLang="zh-CN" sz="2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r>
                  <a:rPr lang="en-US" altLang="zh-CN" sz="2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                                           </a:t>
                </a:r>
                <a:r>
                  <a:rPr lang="zh-CN" altLang="en-US" sz="20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anose="02010600030101010101" pitchFamily="2" charset="-122"/>
                  </a:rPr>
                  <a:t>向量形式</a:t>
                </a: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sz="20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6738" y="1069901"/>
                <a:ext cx="8001000" cy="5178425"/>
              </a:xfrm>
              <a:blipFill>
                <a:blip r:embed="rId4"/>
                <a:stretch>
                  <a:fillRect l="-610" t="-942" b="-8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F044D34-67D7-40B5-81CD-026897F95B70}"/>
                  </a:ext>
                </a:extLst>
              </p:cNvPr>
              <p:cNvSpPr/>
              <p:nvPr/>
            </p:nvSpPr>
            <p:spPr bwMode="auto">
              <a:xfrm>
                <a:off x="1066816" y="4286237"/>
                <a:ext cx="3352788" cy="817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altLang="zh-CN"/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F044D34-67D7-40B5-81CD-026897F95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16" y="4286237"/>
                <a:ext cx="3352788" cy="817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3D0E382-8FE4-474A-9964-DAC2EE4D7E07}"/>
                  </a:ext>
                </a:extLst>
              </p:cNvPr>
              <p:cNvSpPr/>
              <p:nvPr/>
            </p:nvSpPr>
            <p:spPr bwMode="auto">
              <a:xfrm>
                <a:off x="1066816" y="5103837"/>
                <a:ext cx="3352788" cy="40005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/>
                  <a:t>f(M,1), f(M,2),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/>
                  <a:t> ,</a:t>
                </a:r>
                <a:r>
                  <a:rPr lang="zh-CN" altLang="en-US"/>
                  <a:t> </a:t>
                </a:r>
                <a:r>
                  <a:rPr lang="en-US" altLang="zh-CN"/>
                  <a:t>f(M,N)</a:t>
                </a:r>
                <a:endParaRPr lang="zh-CN" altLang="en-US"/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3D0E382-8FE4-474A-9964-DAC2EE4D7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16" y="5103837"/>
                <a:ext cx="3352788" cy="400050"/>
              </a:xfrm>
              <a:prstGeom prst="rect">
                <a:avLst/>
              </a:prstGeom>
              <a:blipFill>
                <a:blip r:embed="rId6"/>
                <a:stretch>
                  <a:fillRect t="-5882" b="-1323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4.9 </a:t>
            </a:r>
            <a:r>
              <a:rPr lang="zh-CN" altLang="en-US" sz="2800">
                <a:latin typeface="宋体"/>
              </a:rPr>
              <a:t>约束最小二乘滤波</a:t>
            </a:r>
            <a:endParaRPr lang="en-US" altLang="zh-CN" sz="2000" dirty="0"/>
          </a:p>
        </p:txBody>
      </p:sp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E96C85A6-051B-4099-B882-57E1C552DC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783806" y="1641411"/>
          <a:ext cx="15827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1" name="公式" r:id="rId7" imgW="800100" imgH="228600" progId="Equation.3">
                  <p:embed/>
                </p:oleObj>
              </mc:Choice>
              <mc:Fallback>
                <p:oleObj name="公式" r:id="rId7" imgW="800100" imgH="228600" progId="Equation.3">
                  <p:embed/>
                  <p:pic>
                    <p:nvPicPr>
                      <p:cNvPr id="10" name="Object 5">
                        <a:extLst>
                          <a:ext uri="{FF2B5EF4-FFF2-40B4-BE49-F238E27FC236}">
                            <a16:creationId xmlns:a16="http://schemas.microsoft.com/office/drawing/2014/main" id="{E96C85A6-051B-4099-B882-57E1C552DC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806" y="1641411"/>
                        <a:ext cx="158273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16CB01-CB95-4982-A564-4BDF34963701}"/>
                  </a:ext>
                </a:extLst>
              </p:cNvPr>
              <p:cNvSpPr/>
              <p:nvPr/>
            </p:nvSpPr>
            <p:spPr bwMode="auto">
              <a:xfrm>
                <a:off x="1066816" y="3886188"/>
                <a:ext cx="3352788" cy="40005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/>
                  <a:t>f(1,1), f(1,2),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/>
                  <a:t> ,</a:t>
                </a:r>
                <a:r>
                  <a:rPr lang="zh-CN" altLang="en-US"/>
                  <a:t> </a:t>
                </a:r>
                <a:r>
                  <a:rPr lang="en-US" altLang="zh-CN"/>
                  <a:t>f(1,N)</a:t>
                </a:r>
                <a:endParaRPr lang="zh-CN" altLang="en-US"/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16CB01-CB95-4982-A564-4BDF34963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16" y="3886188"/>
                <a:ext cx="3352788" cy="400050"/>
              </a:xfrm>
              <a:prstGeom prst="rect">
                <a:avLst/>
              </a:prstGeom>
              <a:blipFill>
                <a:blip r:embed="rId9"/>
                <a:stretch>
                  <a:fillRect t="-5882" b="-1323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C9EBA3C-321F-4FA9-8C14-9C89D102A476}"/>
                  </a:ext>
                </a:extLst>
              </p:cNvPr>
              <p:cNvSpPr/>
              <p:nvPr/>
            </p:nvSpPr>
            <p:spPr bwMode="auto">
              <a:xfrm>
                <a:off x="6684188" y="4847585"/>
                <a:ext cx="838268" cy="124703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/>
                  <a:t>f(M,1)</a:t>
                </a:r>
              </a:p>
              <a:p>
                <a:pPr algn="ctr" eaLnBrk="1" hangingPunct="1"/>
                <a:r>
                  <a:rPr lang="en-US" altLang="zh-CN"/>
                  <a:t>f(M,2)</a:t>
                </a: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/>
              </a:p>
              <a:p>
                <a:pPr algn="ctr" eaLnBrk="1" hangingPunct="1"/>
                <a:r>
                  <a:rPr lang="en-US" altLang="zh-CN"/>
                  <a:t>f(M,N)</a:t>
                </a:r>
                <a:endParaRPr lang="zh-CN" altLang="en-US"/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C9EBA3C-321F-4FA9-8C14-9C89D102A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4188" y="4847585"/>
                <a:ext cx="838268" cy="1247035"/>
              </a:xfrm>
              <a:prstGeom prst="rect">
                <a:avLst/>
              </a:prstGeom>
              <a:blipFill>
                <a:blip r:embed="rId10"/>
                <a:stretch>
                  <a:fillRect l="-9286" t="-1932" r="-10000" b="-24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2F04761-F3BE-4F31-A70B-6BD1A462C13C}"/>
                  </a:ext>
                </a:extLst>
              </p:cNvPr>
              <p:cNvSpPr/>
              <p:nvPr/>
            </p:nvSpPr>
            <p:spPr bwMode="auto">
              <a:xfrm>
                <a:off x="6684188" y="2971812"/>
                <a:ext cx="838268" cy="124703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/>
                  <a:t>f(1,1) </a:t>
                </a:r>
              </a:p>
              <a:p>
                <a:pPr algn="ctr" eaLnBrk="1" hangingPunct="1"/>
                <a:r>
                  <a:rPr lang="en-US" altLang="zh-CN"/>
                  <a:t>f(1,2)</a:t>
                </a:r>
                <a:r>
                  <a:rPr lang="zh-CN" altLang="en-US"/>
                  <a:t> </a:t>
                </a:r>
                <a:endParaRPr lang="en-US" altLang="zh-CN"/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/>
              </a:p>
              <a:p>
                <a:pPr algn="ctr" eaLnBrk="1" hangingPunct="1"/>
                <a:r>
                  <a:rPr lang="en-US" altLang="zh-CN"/>
                  <a:t>f(1,N)</a:t>
                </a:r>
                <a:endParaRPr lang="zh-CN" altLang="en-US"/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2F04761-F3BE-4F31-A70B-6BD1A462C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4188" y="2971812"/>
                <a:ext cx="838268" cy="1247035"/>
              </a:xfrm>
              <a:prstGeom prst="rect">
                <a:avLst/>
              </a:prstGeom>
              <a:blipFill>
                <a:blip r:embed="rId11"/>
                <a:stretch>
                  <a:fillRect l="-7143" t="-2427" r="-13571" b="-2913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8B6DE73-1249-439B-990C-655EB022CB65}"/>
                  </a:ext>
                </a:extLst>
              </p:cNvPr>
              <p:cNvSpPr/>
              <p:nvPr/>
            </p:nvSpPr>
            <p:spPr bwMode="auto">
              <a:xfrm>
                <a:off x="6684188" y="4218847"/>
                <a:ext cx="838268" cy="62873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altLang="zh-CN" sz="900" i="1">
                  <a:latin typeface="Cambria Math" panose="02040503050406030204" pitchFamily="18" charset="0"/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8B6DE73-1249-439B-990C-655EB022C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4188" y="4218847"/>
                <a:ext cx="838268" cy="628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7BB6C8F4-4F80-40B2-9785-915B896AEF0A}"/>
              </a:ext>
            </a:extLst>
          </p:cNvPr>
          <p:cNvSpPr/>
          <p:nvPr/>
        </p:nvSpPr>
        <p:spPr bwMode="auto">
          <a:xfrm>
            <a:off x="4741816" y="4534956"/>
            <a:ext cx="1582738" cy="40005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8023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87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4.9 </a:t>
            </a:r>
            <a:r>
              <a:rPr lang="zh-CN" altLang="en-US" sz="2800">
                <a:latin typeface="宋体"/>
              </a:rPr>
              <a:t>约束最小二乘滤波</a:t>
            </a:r>
            <a:endParaRPr lang="en-US" altLang="zh-CN" sz="20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7" y="992187"/>
            <a:ext cx="8001000" cy="5178425"/>
          </a:xfrm>
        </p:spPr>
        <p:txBody>
          <a:bodyPr/>
          <a:lstStyle/>
          <a:p>
            <a:pPr marL="471487" lvl="1" indent="0" eaLnBrk="1" hangingPunct="1">
              <a:buNone/>
            </a:pPr>
            <a:endParaRPr lang="en-US" altLang="zh-CN" b="1" dirty="0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3333FF"/>
                </a:solidFill>
                <a:latin typeface="宋体" panose="02010600030101010101" pitchFamily="2" charset="-122"/>
              </a:rPr>
              <a:t>最小准则函数</a:t>
            </a:r>
            <a:r>
              <a:rPr lang="en-US" altLang="zh-CN" sz="2400" b="0">
                <a:solidFill>
                  <a:srgbClr val="3333FF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的定义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为：</a:t>
            </a:r>
            <a:endParaRPr lang="en-US" altLang="zh-CN" sz="2400" b="0" dirty="0"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rgbClr val="3333FF"/>
                </a:solidFill>
                <a:latin typeface="宋体" panose="02010600030101010101" pitchFamily="2" charset="-122"/>
              </a:rPr>
              <a:t>限制条件</a:t>
            </a:r>
            <a:r>
              <a:rPr lang="zh-CN" altLang="en-US">
                <a:latin typeface="宋体" panose="02010600030101010101" pitchFamily="2" charset="-122"/>
              </a:rPr>
              <a:t>：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4">
                <a:extLst>
                  <a:ext uri="{FF2B5EF4-FFF2-40B4-BE49-F238E27FC236}">
                    <a16:creationId xmlns:a16="http://schemas.microsoft.com/office/drawing/2014/main" id="{A5BEF16B-24D8-4206-9DB8-EFD28FFBBD21}"/>
                  </a:ext>
                </a:extLst>
              </p:cNvPr>
              <p:cNvSpPr txBox="1"/>
              <p:nvPr/>
            </p:nvSpPr>
            <p:spPr bwMode="auto">
              <a:xfrm>
                <a:off x="3171029" y="3473441"/>
                <a:ext cx="2808287" cy="5969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  <m:acc>
                                <m:accPr>
                                  <m:chr m:val="̂"/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12" name="Object 14">
                <a:extLst>
                  <a:ext uri="{FF2B5EF4-FFF2-40B4-BE49-F238E27FC236}">
                    <a16:creationId xmlns:a16="http://schemas.microsoft.com/office/drawing/2014/main" id="{A5BEF16B-24D8-4206-9DB8-EFD28FFB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1029" y="3473441"/>
                <a:ext cx="2808287" cy="596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23">
            <a:extLst>
              <a:ext uri="{FF2B5EF4-FFF2-40B4-BE49-F238E27FC236}">
                <a16:creationId xmlns:a16="http://schemas.microsoft.com/office/drawing/2014/main" id="{83EB0ADF-E5EE-4548-8EE0-E70A4A320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650181"/>
              </p:ext>
            </p:extLst>
          </p:nvPr>
        </p:nvGraphicFramePr>
        <p:xfrm>
          <a:off x="3125788" y="5303836"/>
          <a:ext cx="43338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5" name="公式" r:id="rId5" imgW="228501" imgH="215806" progId="Equation.3">
                  <p:embed/>
                </p:oleObj>
              </mc:Choice>
              <mc:Fallback>
                <p:oleObj name="公式" r:id="rId5" imgW="228501" imgH="215806" progId="Equation.3">
                  <p:embed/>
                  <p:pic>
                    <p:nvPicPr>
                      <p:cNvPr id="110604" name="Object 23">
                        <a:extLst>
                          <a:ext uri="{FF2B5EF4-FFF2-40B4-BE49-F238E27FC236}">
                            <a16:creationId xmlns:a16="http://schemas.microsoft.com/office/drawing/2014/main" id="{81313F3C-14AF-4C79-8880-674E5C2EB3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5303836"/>
                        <a:ext cx="43338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2">
                <a:extLst>
                  <a:ext uri="{FF2B5EF4-FFF2-40B4-BE49-F238E27FC236}">
                    <a16:creationId xmlns:a16="http://schemas.microsoft.com/office/drawing/2014/main" id="{A4AF6999-864C-4FCC-A327-F791B2FB48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7728" y="4648168"/>
                <a:ext cx="491489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其中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/>
                  <a:t>=</a:t>
                </a:r>
                <a:r>
                  <a:rPr lang="en-US" altLang="zh-CN" i="1"/>
                  <a:t>w</a:t>
                </a:r>
                <a:r>
                  <a:rPr lang="en-US" altLang="zh-CN" baseline="30000"/>
                  <a:t>T</a:t>
                </a:r>
                <a:r>
                  <a:rPr lang="en-US" altLang="zh-CN" i="1"/>
                  <a:t>w</a:t>
                </a:r>
                <a:r>
                  <a:rPr lang="zh-CN" altLang="en-US"/>
                  <a:t>是欧几里得范数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5" name="Text Box 22">
                <a:extLst>
                  <a:ext uri="{FF2B5EF4-FFF2-40B4-BE49-F238E27FC236}">
                    <a16:creationId xmlns:a16="http://schemas.microsoft.com/office/drawing/2014/main" id="{A4AF6999-864C-4FCC-A327-F791B2FB4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7728" y="4648168"/>
                <a:ext cx="4914891" cy="461665"/>
              </a:xfrm>
              <a:prstGeom prst="rect">
                <a:avLst/>
              </a:prstGeom>
              <a:blipFill>
                <a:blip r:embed="rId7"/>
                <a:stretch>
                  <a:fillRect l="-991" t="-14474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24">
            <a:extLst>
              <a:ext uri="{FF2B5EF4-FFF2-40B4-BE49-F238E27FC236}">
                <a16:creationId xmlns:a16="http://schemas.microsoft.com/office/drawing/2014/main" id="{261C639C-80FD-4FAA-85AF-F05254E6F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28" y="5281316"/>
            <a:ext cx="417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是拉普拉斯算子</a:t>
            </a:r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566B2A8-5DE0-456E-97FD-63BB330507B8}"/>
                  </a:ext>
                </a:extLst>
              </p:cNvPr>
              <p:cNvSpPr/>
              <p:nvPr/>
            </p:nvSpPr>
            <p:spPr>
              <a:xfrm>
                <a:off x="3171029" y="2013729"/>
                <a:ext cx="2808287" cy="958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566B2A8-5DE0-456E-97FD-63BB33050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29" y="2013729"/>
                <a:ext cx="2808287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914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88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4.9 </a:t>
            </a:r>
            <a:r>
              <a:rPr lang="zh-CN" altLang="en-US" sz="2800">
                <a:latin typeface="宋体"/>
              </a:rPr>
              <a:t>约束最小二乘滤波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3419" y="1296129"/>
                <a:ext cx="8192256" cy="5178425"/>
              </a:xfrm>
            </p:spPr>
            <p:txBody>
              <a:bodyPr/>
              <a:lstStyle/>
              <a:p>
                <a:pPr lvl="1" eaLnBrk="1" hangingPunct="1">
                  <a:buFont typeface="Wingdings" panose="05000000000000000000" pitchFamily="2" charset="2"/>
                  <a:buChar char="n"/>
                </a:pPr>
                <a:r>
                  <a:rPr lang="zh-CN" altLang="en-US" sz="2400">
                    <a:latin typeface="宋体" panose="02010600030101010101" pitchFamily="2" charset="-122"/>
                  </a:rPr>
                  <a:t>下面的公</a:t>
                </a:r>
                <a:r>
                  <a:rPr lang="zh-CN" altLang="en-US" sz="240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式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给出了该优化问题的</a:t>
                </a:r>
                <a:r>
                  <a:rPr lang="zh-CN" altLang="en-US" sz="2400" b="1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频域解：</a:t>
                </a:r>
                <a:endParaRPr lang="en-US" altLang="zh-CN" sz="2400" b="1" dirty="0">
                  <a:solidFill>
                    <a:srgbClr val="FF0000"/>
                  </a:solidFill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b="1" dirty="0"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b="1" dirty="0">
                  <a:latin typeface="宋体" panose="02010600030101010101" pitchFamily="2" charset="-122"/>
                </a:endParaRPr>
              </a:p>
              <a:p>
                <a:pPr lvl="1" eaLnBrk="1" hangingPunct="1"/>
                <a:endParaRPr lang="en-US" altLang="zh-CN" b="1" dirty="0"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宋体" panose="02010600030101010101" pitchFamily="2" charset="-122"/>
                  </a:rPr>
                  <a:t>    </a:t>
                </a: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必须调整的参数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以满足限制条件的约束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buFont typeface="Wingdings" panose="05000000000000000000" pitchFamily="2" charset="2"/>
                  <a:buChar char="Ø"/>
                </a:pPr>
                <a:r>
                  <a:rPr kumimoji="0" lang="en-US" altLang="zh-CN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kumimoji="0" lang="en-US" altLang="zh-CN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000" i="1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kumimoji="0" lang="en-US" altLang="zh-CN" sz="200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zh-CN" sz="200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是拉普拉斯算子</a:t>
                </a:r>
                <a:r>
                  <a:rPr lang="en-US" altLang="zh-CN" sz="20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（其矩阵形式如下）</a:t>
                </a:r>
                <a:r>
                  <a:rPr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的傅里叶变换。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71487" lvl="1" indent="0" eaLnBrk="1" hangingPunct="1">
                  <a:buNone/>
                </a:pP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3419" y="1296129"/>
                <a:ext cx="8192256" cy="5178425"/>
              </a:xfrm>
              <a:blipFill>
                <a:blip r:embed="rId4"/>
                <a:stretch>
                  <a:fillRect t="-942" r="-1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5">
            <a:extLst>
              <a:ext uri="{FF2B5EF4-FFF2-40B4-BE49-F238E27FC236}">
                <a16:creationId xmlns:a16="http://schemas.microsoft.com/office/drawing/2014/main" id="{0424DEE7-50FC-4BA0-BECA-FAA4B0775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795375"/>
              </p:ext>
            </p:extLst>
          </p:nvPr>
        </p:nvGraphicFramePr>
        <p:xfrm>
          <a:off x="2514638" y="1905040"/>
          <a:ext cx="373856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7" name="公式" r:id="rId5" imgW="2730500" imgH="546100" progId="Equation.3">
                  <p:embed/>
                </p:oleObj>
              </mc:Choice>
              <mc:Fallback>
                <p:oleObj name="公式" r:id="rId5" imgW="2730500" imgH="546100" progId="Equation.3">
                  <p:embed/>
                  <p:pic>
                    <p:nvPicPr>
                      <p:cNvPr id="111619" name="Object 5">
                        <a:extLst>
                          <a:ext uri="{FF2B5EF4-FFF2-40B4-BE49-F238E27FC236}">
                            <a16:creationId xmlns:a16="http://schemas.microsoft.com/office/drawing/2014/main" id="{831DFE10-B280-42F8-A6CF-0CA55207E9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38" y="1905040"/>
                        <a:ext cx="3738562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>
            <a:extLst>
              <a:ext uri="{FF2B5EF4-FFF2-40B4-BE49-F238E27FC236}">
                <a16:creationId xmlns:a16="http://schemas.microsoft.com/office/drawing/2014/main" id="{82F95710-A24D-4981-80BB-7F6F1F752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21014"/>
              </p:ext>
            </p:extLst>
          </p:nvPr>
        </p:nvGraphicFramePr>
        <p:xfrm>
          <a:off x="3312318" y="4190980"/>
          <a:ext cx="251936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8" name="公式" r:id="rId7" imgW="1701800" imgH="800100" progId="Equation.3">
                  <p:embed/>
                </p:oleObj>
              </mc:Choice>
              <mc:Fallback>
                <p:oleObj name="公式" r:id="rId7" imgW="1701800" imgH="800100" progId="Equation.3">
                  <p:embed/>
                  <p:pic>
                    <p:nvPicPr>
                      <p:cNvPr id="111620" name="Object 8">
                        <a:extLst>
                          <a:ext uri="{FF2B5EF4-FFF2-40B4-BE49-F238E27FC236}">
                            <a16:creationId xmlns:a16="http://schemas.microsoft.com/office/drawing/2014/main" id="{958C15D2-6ABA-407E-825C-C0E7116DE0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2318" y="4190980"/>
                        <a:ext cx="2519363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86287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89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4" name="Rectangle 2">
                <a:extLst>
                  <a:ext uri="{FF2B5EF4-FFF2-40B4-BE49-F238E27FC236}">
                    <a16:creationId xmlns:a16="http://schemas.microsoft.com/office/drawing/2014/main" id="{425FBA21-9F5F-4F2F-BA9B-388DC3158CC9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457200" indent="-457200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m:rPr>
                        <m:nor/>
                      </m:rPr>
                      <a:rPr lang="en-US" altLang="zh-CN" sz="2800">
                        <a:latin typeface="宋体"/>
                      </a:rPr>
                      <m:t>(</m:t>
                    </m:r>
                    <m:r>
                      <m:rPr>
                        <m:nor/>
                      </m:rPr>
                      <a:rPr lang="zh-CN" altLang="en-US" sz="2800">
                        <a:latin typeface="宋体"/>
                      </a:rPr>
                      <m:t>𝑢</m:t>
                    </m:r>
                    <m:r>
                      <m:rPr>
                        <m:nor/>
                      </m:rPr>
                      <a:rPr lang="en-US" altLang="zh-CN" sz="2800">
                        <a:latin typeface="宋体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800">
                        <a:latin typeface="宋体"/>
                      </a:rPr>
                      <m:t>𝑣</m:t>
                    </m:r>
                    <m:r>
                      <m:rPr>
                        <m:nor/>
                      </m:rPr>
                      <a:rPr lang="en-US" altLang="zh-CN" sz="2800">
                        <a:latin typeface="宋体"/>
                      </a:rPr>
                      <m:t>)</m:t>
                    </m:r>
                  </m:oMath>
                </a14:m>
                <a:r>
                  <a:rPr lang="zh-CN" altLang="en-US" sz="2800">
                    <a:latin typeface="宋体"/>
                  </a:rPr>
                  <a:t>的推导：</a:t>
                </a:r>
              </a:p>
            </p:txBody>
          </p:sp>
        </mc:Choice>
        <mc:Fallback xmlns="">
          <p:sp>
            <p:nvSpPr>
              <p:cNvPr id="15364" name="Rectangle 2">
                <a:extLst>
                  <a:ext uri="{FF2B5EF4-FFF2-40B4-BE49-F238E27FC236}">
                    <a16:creationId xmlns:a16="http://schemas.microsoft.com/office/drawing/2014/main" id="{425FBA21-9F5F-4F2F-BA9B-388DC3158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2500" b="-28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6737" y="1143060"/>
                <a:ext cx="7967663" cy="5178425"/>
              </a:xfrm>
            </p:spPr>
            <p:txBody>
              <a:bodyPr/>
              <a:lstStyle/>
              <a:p>
                <a:pPr>
                  <a:spcBef>
                    <a:spcPct val="0"/>
                  </a:spcBef>
                  <a:buClrTx/>
                  <a:buSzTx/>
                </a:pP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首先，采用拉格朗日乘数法，引入参数</a:t>
                </a:r>
                <a14:m>
                  <m:oMath xmlns:m="http://schemas.openxmlformats.org/officeDocument/2006/math">
                    <m:r>
                      <a:rPr lang="zh-CN" altLang="en-US" b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𝜆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：</a:t>
                </a: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1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0" lvl="0" indent="0" algn="ctr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zh-CN" b="0">
                    <a:solidFill>
                      <a:srgbClr val="000000"/>
                    </a:solidFill>
                  </a:rPr>
                  <a:t>min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=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acc>
                          <m:accPr>
                            <m:chr m:val="̂"/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acc>
                          <m:accPr>
                            <m:chr m:val="̂"/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)</a:t>
                </a:r>
              </a:p>
              <a:p>
                <a:pPr marL="0" lvl="0" indent="0" algn="ctr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16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然后，将问题转化到频域上：</a:t>
                </a: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indent="0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11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 algn="ctr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zh-CN" b="0">
                    <a:solidFill>
                      <a:srgbClr val="000000"/>
                    </a:solidFill>
                  </a:rPr>
                  <a:t>min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=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𝐻</m:t>
                        </m:r>
                        <m:acc>
                          <m:accPr>
                            <m:chr m:val="̂"/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)</a:t>
                </a:r>
              </a:p>
              <a:p>
                <a:pPr marL="0" indent="0" algn="ctr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16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最后，根据极小值的必要条件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kumimoji="1"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kumimoji="1"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：</a:t>
                </a: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=</a:t>
                </a:r>
                <a:r>
                  <a:rPr kumimoji="1" lang="en-US" altLang="zh-CN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得出</m:t>
                    </m:r>
                    <m:r>
                      <a:rPr lang="zh-CN" alt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altLang="zh-CN" b="0">
                    <a:latin typeface="Cambria Math" panose="02040503050406030204" pitchFamily="18" charset="0"/>
                  </a:rPr>
                  <a:t>=</a:t>
                </a:r>
                <a:r>
                  <a:rPr kumimoji="1" lang="en-US" altLang="zh-CN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 algn="ctr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24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24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24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6737" y="1143060"/>
                <a:ext cx="7967663" cy="5178425"/>
              </a:xfrm>
              <a:blipFill>
                <a:blip r:embed="rId4"/>
                <a:stretch>
                  <a:fillRect l="-689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7">
                <a:extLst>
                  <a:ext uri="{FF2B5EF4-FFF2-40B4-BE49-F238E27FC236}">
                    <a16:creationId xmlns:a16="http://schemas.microsoft.com/office/drawing/2014/main" id="{16D14B16-D24E-4E38-91E9-F4AB73763626}"/>
                  </a:ext>
                </a:extLst>
              </p:cNvPr>
              <p:cNvSpPr txBox="1"/>
              <p:nvPr/>
            </p:nvSpPr>
            <p:spPr bwMode="auto">
              <a:xfrm>
                <a:off x="1485981" y="3866005"/>
                <a:ext cx="6172038" cy="1465618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𝑃</m:t>
                    </m:r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000">
                    <a:solidFill>
                      <a:srgbClr val="000000"/>
                    </a:solidFill>
                  </a:rPr>
                  <a:t>((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>
                    <a:solidFill>
                      <a:srgbClr val="000000"/>
                    </a:solidFill>
                  </a:rPr>
                  <a:t>)</a:t>
                </a:r>
                <a:endParaRPr lang="en-US" altLang="zh-CN" sz="20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对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求偏导数：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00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>
                    <a:solidFill>
                      <a:srgbClr val="000000"/>
                    </a:solidFill>
                  </a:rPr>
                  <a:t>=0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>
                    <a:solidFill>
                      <a:srgbClr val="000000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/>
                  <a:t>=0 </a:t>
                </a:r>
                <a:r>
                  <a:rPr lang="en-US" altLang="zh-CN" sz="2000">
                    <a:solidFill>
                      <a:srgbClr val="000000"/>
                    </a:solidFill>
                  </a:rPr>
                  <a:t>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b="0" i="0">
                    <a:latin typeface="Cambria Math" panose="02040503050406030204" pitchFamily="18" charset="0"/>
                  </a:rPr>
                  <a:t>=</a:t>
                </a:r>
                <a:r>
                  <a:rPr kumimoji="1" lang="en-US" altLang="zh-CN" sz="20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000" b="0" i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bject 27">
                <a:extLst>
                  <a:ext uri="{FF2B5EF4-FFF2-40B4-BE49-F238E27FC236}">
                    <a16:creationId xmlns:a16="http://schemas.microsoft.com/office/drawing/2014/main" id="{16D14B16-D24E-4E38-91E9-F4AB7376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5981" y="3866005"/>
                <a:ext cx="6172038" cy="1465618"/>
              </a:xfrm>
              <a:prstGeom prst="rect">
                <a:avLst/>
              </a:prstGeom>
              <a:blipFill>
                <a:blip r:embed="rId5"/>
                <a:stretch>
                  <a:fillRect l="-394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1">
            <a:extLst>
              <a:ext uri="{FF2B5EF4-FFF2-40B4-BE49-F238E27FC236}">
                <a16:creationId xmlns:a16="http://schemas.microsoft.com/office/drawing/2014/main" id="{0366D741-D926-4E60-8E9C-ABB8E87B8FAC}"/>
              </a:ext>
            </a:extLst>
          </p:cNvPr>
          <p:cNvSpPr/>
          <p:nvPr/>
        </p:nvSpPr>
        <p:spPr bwMode="auto">
          <a:xfrm>
            <a:off x="4838693" y="4808870"/>
            <a:ext cx="609584" cy="22859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782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9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瑞利噪声 </a:t>
            </a:r>
            <a:r>
              <a:rPr lang="en-US" altLang="zh-CN" sz="2800" dirty="0">
                <a:cs typeface="Arial" panose="020B0604020202020204" pitchFamily="34" charset="0"/>
              </a:rPr>
              <a:t>Rayleigh Noise 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093CBDAD-D64D-4F70-ABF9-0CB43FA041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pPr eaLnBrk="1" hangingPunct="1"/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2000" dirty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latin typeface="Arial" panose="020B0604020202020204" pitchFamily="34" charset="0"/>
              </a:rPr>
              <a:t>对于近似倾斜直方图非常有用</a:t>
            </a:r>
          </a:p>
        </p:txBody>
      </p:sp>
      <p:graphicFrame>
        <p:nvGraphicFramePr>
          <p:cNvPr id="10247" name="Object 5">
            <a:extLst>
              <a:ext uri="{FF2B5EF4-FFF2-40B4-BE49-F238E27FC236}">
                <a16:creationId xmlns:a16="http://schemas.microsoft.com/office/drawing/2014/main" id="{B4E07F7C-6CD7-45D5-86E3-C4D1F13039D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49394"/>
              </p:ext>
            </p:extLst>
          </p:nvPr>
        </p:nvGraphicFramePr>
        <p:xfrm>
          <a:off x="1652588" y="1074738"/>
          <a:ext cx="3270076" cy="982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0" name="公式" r:id="rId4" imgW="2197080" imgH="660240" progId="Equation.3">
                  <p:embed/>
                </p:oleObj>
              </mc:Choice>
              <mc:Fallback>
                <p:oleObj name="公式" r:id="rId4" imgW="2197080" imgH="660240" progId="Equation.3">
                  <p:embed/>
                  <p:pic>
                    <p:nvPicPr>
                      <p:cNvPr id="10247" name="Object 5">
                        <a:extLst>
                          <a:ext uri="{FF2B5EF4-FFF2-40B4-BE49-F238E27FC236}">
                            <a16:creationId xmlns:a16="http://schemas.microsoft.com/office/drawing/2014/main" id="{B4E07F7C-6CD7-45D5-86E3-C4D1F1303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1074738"/>
                        <a:ext cx="3270076" cy="98269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575695E0-B3B0-4363-B145-17703087D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534634"/>
              </p:ext>
            </p:extLst>
          </p:nvPr>
        </p:nvGraphicFramePr>
        <p:xfrm>
          <a:off x="1652589" y="2141538"/>
          <a:ext cx="1624046" cy="11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1" name="公式" r:id="rId6" imgW="939600" imgH="660240" progId="Equation.3">
                  <p:embed/>
                </p:oleObj>
              </mc:Choice>
              <mc:Fallback>
                <p:oleObj name="公式" r:id="rId6" imgW="939600" imgH="660240" progId="Equation.3">
                  <p:embed/>
                  <p:pic>
                    <p:nvPicPr>
                      <p:cNvPr id="10247" name="Object 5">
                        <a:extLst>
                          <a:ext uri="{FF2B5EF4-FFF2-40B4-BE49-F238E27FC236}">
                            <a16:creationId xmlns:a16="http://schemas.microsoft.com/office/drawing/2014/main" id="{B4E07F7C-6CD7-45D5-86E3-C4D1F1303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9" y="2141538"/>
                        <a:ext cx="1624046" cy="11402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2">
            <a:extLst>
              <a:ext uri="{FF2B5EF4-FFF2-40B4-BE49-F238E27FC236}">
                <a16:creationId xmlns:a16="http://schemas.microsoft.com/office/drawing/2014/main" id="{C93D5366-2E14-4A33-B336-80CA2679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900" y="2171265"/>
            <a:ext cx="3276500" cy="289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9224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90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宋体"/>
              </a:rPr>
              <a:t>4.9 </a:t>
            </a:r>
            <a:r>
              <a:rPr lang="zh-CN" altLang="en-US" sz="2800">
                <a:latin typeface="宋体"/>
              </a:rPr>
              <a:t>约束最小二乘滤波</a:t>
            </a:r>
            <a:endParaRPr lang="en-US" altLang="zh-CN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9C509E8-6044-4AB5-BDF3-9254F338D06F}"/>
              </a:ext>
            </a:extLst>
          </p:cNvPr>
          <p:cNvGrpSpPr/>
          <p:nvPr/>
        </p:nvGrpSpPr>
        <p:grpSpPr>
          <a:xfrm>
            <a:off x="1262062" y="136525"/>
            <a:ext cx="7272338" cy="5435600"/>
            <a:chOff x="1187450" y="476250"/>
            <a:chExt cx="7272338" cy="5435600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DD8D47A2-B434-4C52-AF90-BA2BD6D14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913" y="2133600"/>
              <a:ext cx="1847850" cy="1822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AA26CAD3-49F5-4A8B-B363-3F12C3831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838" y="2133600"/>
              <a:ext cx="1847850" cy="189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99F5807D-862A-4838-BD89-AECBF3303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325" y="2133600"/>
              <a:ext cx="1847850" cy="181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CF61BD77-3FCF-42BF-8230-E628B53CB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50" y="4724400"/>
              <a:ext cx="7272338" cy="118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Figure 5.30 results of constrained least square filtering.compare (a)(b)(c) with the wiener filtering results in Figs 5.29(c) (f)and(i)  </a:t>
              </a: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56FEF538-C37B-4D81-9210-F6F0EAE84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8175" y="4149725"/>
              <a:ext cx="5762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(a)</a:t>
              </a: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B7D46405-96F9-47FA-A0D0-B3A353477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4663" y="4149725"/>
              <a:ext cx="5762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(b)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D879EB2B-7B27-4527-89E2-E9957D2B0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9563" y="4149725"/>
              <a:ext cx="5762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(c)</a:t>
              </a:r>
            </a:p>
          </p:txBody>
        </p:sp>
        <p:sp>
          <p:nvSpPr>
            <p:cNvPr id="20" name="AutoShape 11">
              <a:extLst>
                <a:ext uri="{FF2B5EF4-FFF2-40B4-BE49-F238E27FC236}">
                  <a16:creationId xmlns:a16="http://schemas.microsoft.com/office/drawing/2014/main" id="{6E54FB24-3A17-4864-8729-73CB6FCB9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300" y="476250"/>
              <a:ext cx="3527425" cy="1295400"/>
            </a:xfrm>
            <a:prstGeom prst="wedgeRectCallout">
              <a:avLst>
                <a:gd name="adj1" fmla="val -85731"/>
                <a:gd name="adj2" fmla="val 78676"/>
              </a:avLst>
            </a:prstGeom>
            <a:solidFill>
              <a:srgbClr val="DDEE7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/>
                <a:t>The values of     were </a:t>
              </a:r>
              <a:r>
                <a:rPr lang="en-US" altLang="zh-CN" dirty="0" err="1"/>
                <a:t>seleted</a:t>
              </a:r>
              <a:r>
                <a:rPr lang="en-US" altLang="zh-CN" dirty="0"/>
                <a:t> manually to yield the best visual results.</a:t>
              </a:r>
              <a:endParaRPr lang="en-US" altLang="zh-CN" dirty="0">
                <a:latin typeface="Symbol" panose="05050102010706020507" pitchFamily="18" charset="2"/>
              </a:endParaRPr>
            </a:p>
          </p:txBody>
        </p:sp>
      </p:grpSp>
      <p:graphicFrame>
        <p:nvGraphicFramePr>
          <p:cNvPr id="17" name="Object 13">
            <a:extLst>
              <a:ext uri="{FF2B5EF4-FFF2-40B4-BE49-F238E27FC236}">
                <a16:creationId xmlns:a16="http://schemas.microsoft.com/office/drawing/2014/main" id="{850888C4-FB64-4A6B-9E2E-EFEF73A7D8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61330"/>
              </p:ext>
            </p:extLst>
          </p:nvPr>
        </p:nvGraphicFramePr>
        <p:xfrm>
          <a:off x="6224383" y="289551"/>
          <a:ext cx="220663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6" name="公式" r:id="rId7" imgW="126720" imgH="164880" progId="Equation.3">
                  <p:embed/>
                </p:oleObj>
              </mc:Choice>
              <mc:Fallback>
                <p:oleObj name="公式" r:id="rId7" imgW="126720" imgH="164880" progId="Equation.3">
                  <p:embed/>
                  <p:pic>
                    <p:nvPicPr>
                      <p:cNvPr id="112651" name="Object 13">
                        <a:extLst>
                          <a:ext uri="{FF2B5EF4-FFF2-40B4-BE49-F238E27FC236}">
                            <a16:creationId xmlns:a16="http://schemas.microsoft.com/office/drawing/2014/main" id="{36D0182E-DFC1-4E18-AC5F-DF6CAB573A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383" y="289551"/>
                        <a:ext cx="220663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1">
            <a:extLst>
              <a:ext uri="{FF2B5EF4-FFF2-40B4-BE49-F238E27FC236}">
                <a16:creationId xmlns:a16="http://schemas.microsoft.com/office/drawing/2014/main" id="{05848FCF-34CE-42D4-B1F8-1DD5FCA60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562530"/>
            <a:ext cx="3962296" cy="533400"/>
          </a:xfrm>
          <a:prstGeom prst="wedgeRectCallout">
            <a:avLst>
              <a:gd name="adj1" fmla="val -49259"/>
              <a:gd name="adj2" fmla="val -2064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Symbol" panose="05050102010706020507" pitchFamily="18" charset="2"/>
              </a:rPr>
              <a:t>     的值能否自动计算出来呢？</a:t>
            </a:r>
            <a:endParaRPr lang="en-US" altLang="zh-CN" dirty="0">
              <a:latin typeface="Symbol" panose="05050102010706020507" pitchFamily="18" charset="2"/>
            </a:endParaRPr>
          </a:p>
        </p:txBody>
      </p:sp>
      <p:graphicFrame>
        <p:nvGraphicFramePr>
          <p:cNvPr id="19" name="Object 13">
            <a:extLst>
              <a:ext uri="{FF2B5EF4-FFF2-40B4-BE49-F238E27FC236}">
                <a16:creationId xmlns:a16="http://schemas.microsoft.com/office/drawing/2014/main" id="{8DBE3EAA-915E-4168-8457-ED9A98D090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210033"/>
              </p:ext>
            </p:extLst>
          </p:nvPr>
        </p:nvGraphicFramePr>
        <p:xfrm>
          <a:off x="4724448" y="5682866"/>
          <a:ext cx="220663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7" name="公式" r:id="rId7" imgW="126720" imgH="164880" progId="Equation.3">
                  <p:embed/>
                </p:oleObj>
              </mc:Choice>
              <mc:Fallback>
                <p:oleObj name="公式" r:id="rId7" imgW="126720" imgH="164880" progId="Equation.3">
                  <p:embed/>
                  <p:pic>
                    <p:nvPicPr>
                      <p:cNvPr id="17" name="Object 13">
                        <a:extLst>
                          <a:ext uri="{FF2B5EF4-FFF2-40B4-BE49-F238E27FC236}">
                            <a16:creationId xmlns:a16="http://schemas.microsoft.com/office/drawing/2014/main" id="{850888C4-FB64-4A6B-9E2E-EFEF73A7D8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48" y="5682866"/>
                        <a:ext cx="220663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967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91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4" name="Rectangle 2">
                <a:extLst>
                  <a:ext uri="{FF2B5EF4-FFF2-40B4-BE49-F238E27FC236}">
                    <a16:creationId xmlns:a16="http://schemas.microsoft.com/office/drawing/2014/main" id="{425FBA21-9F5F-4F2F-BA9B-388DC3158CC9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457200" indent="-457200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800" b="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800">
                    <a:latin typeface="宋体"/>
                  </a:rPr>
                  <a:t>的迭代计算：</a:t>
                </a:r>
              </a:p>
            </p:txBody>
          </p:sp>
        </mc:Choice>
        <mc:Fallback xmlns="">
          <p:sp>
            <p:nvSpPr>
              <p:cNvPr id="15364" name="Rectangle 2">
                <a:extLst>
                  <a:ext uri="{FF2B5EF4-FFF2-40B4-BE49-F238E27FC236}">
                    <a16:creationId xmlns:a16="http://schemas.microsoft.com/office/drawing/2014/main" id="{425FBA21-9F5F-4F2F-BA9B-388DC3158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1364" b="-28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082809"/>
                <a:ext cx="8119955" cy="5178425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定义一个残差向量 </a:t>
                </a:r>
                <a:r>
                  <a:rPr lang="en-US" altLang="zh-CN" b="0" i="1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 =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。</a:t>
                </a:r>
                <a:endParaRPr lang="en-US" altLang="zh-CN" sz="1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的傅里叶反变换。</a:t>
                </a: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由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altLang="zh-CN" b="0">
                    <a:latin typeface="Cambria Math" panose="02040503050406030204" pitchFamily="18" charset="0"/>
                  </a:rPr>
                  <a:t>=</a:t>
                </a:r>
                <a:r>
                  <a:rPr kumimoji="1" lang="en-US" altLang="zh-CN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可知，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的函数，综上可得：</a:t>
                </a: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l"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indent="0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11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 algn="ctr">
                  <a:spcBef>
                    <a:spcPct val="0"/>
                  </a:spcBef>
                  <a:buClrTx/>
                  <a:buSzTx/>
                  <a:buNone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 algn="ctr">
                  <a:spcBef>
                    <a:spcPct val="0"/>
                  </a:spcBef>
                  <a:buClrTx/>
                  <a:buSzTx/>
                  <a:buNone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</a:pP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接下来，我们使用以下步骤调整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，使其满足：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=</a:t>
                </a:r>
                <a:r>
                  <a:rPr lang="en-US" altLang="zh-CN" b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。其中，</a:t>
                </a:r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是一个足够小的精确度。</a:t>
                </a:r>
                <a:endParaRPr lang="en-US" altLang="zh-CN" sz="24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24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24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082809"/>
                <a:ext cx="8119955" cy="5178425"/>
              </a:xfrm>
              <a:blipFill>
                <a:blip r:embed="rId4"/>
                <a:stretch>
                  <a:fillRect l="-676" t="-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AutoShape 11">
                <a:extLst>
                  <a:ext uri="{FF2B5EF4-FFF2-40B4-BE49-F238E27FC236}">
                    <a16:creationId xmlns:a16="http://schemas.microsoft.com/office/drawing/2014/main" id="{306CE7F8-66C2-411E-B03E-B4BDD16CF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98" y="4019078"/>
                <a:ext cx="7391206" cy="1981537"/>
              </a:xfrm>
              <a:prstGeom prst="wedgeRectCallout">
                <a:avLst>
                  <a:gd name="adj1" fmla="val -49259"/>
                  <a:gd name="adj2" fmla="val -20640"/>
                </a:avLst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latin typeface="Symbol" panose="05050102010706020507" pitchFamily="18" charset="2"/>
                  </a:rPr>
                  <a:t>1.  </a:t>
                </a:r>
                <a:r>
                  <a:rPr lang="zh-CN" altLang="en-US" sz="2000">
                    <a:latin typeface="Symbol" panose="05050102010706020507" pitchFamily="18" charset="2"/>
                  </a:rPr>
                  <a:t>指定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000" dirty="0">
                    <a:latin typeface="Symbol" panose="05050102010706020507" pitchFamily="18" charset="2"/>
                  </a:rPr>
                  <a:t>的</a:t>
                </a:r>
                <a:r>
                  <a:rPr lang="zh-CN" altLang="en-US" sz="2000">
                    <a:latin typeface="Symbol" panose="05050102010706020507" pitchFamily="18" charset="2"/>
                  </a:rPr>
                  <a:t>一个初始值；</a:t>
                </a:r>
                <a:endParaRPr lang="en-US" altLang="zh-CN" sz="2000">
                  <a:latin typeface="Symbol" panose="05050102010706020507" pitchFamily="18" charset="2"/>
                </a:endParaRPr>
              </a:p>
              <a:p>
                <a:pPr eaLnBrk="1" hangingPunct="1"/>
                <a:r>
                  <a:rPr lang="en-US" altLang="zh-CN" sz="2000">
                    <a:latin typeface="Symbol" panose="05050102010706020507" pitchFamily="18" charset="2"/>
                  </a:rPr>
                  <a:t>2.  </a:t>
                </a:r>
                <a:r>
                  <a:rPr lang="zh-CN" altLang="en-US" sz="2000">
                    <a:latin typeface="Symbol" panose="05050102010706020507" pitchFamily="18" charset="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Symbol" panose="05050102010706020507" pitchFamily="18" charset="2"/>
                  </a:rPr>
                  <a:t>；</a:t>
                </a:r>
                <a:endParaRPr lang="en-US" altLang="zh-CN" sz="2000" dirty="0">
                  <a:latin typeface="Symbol" panose="05050102010706020507" pitchFamily="18" charset="2"/>
                </a:endParaRPr>
              </a:p>
              <a:p>
                <a:pPr eaLnBrk="1" hangingPunct="1"/>
                <a:r>
                  <a:rPr lang="en-US" altLang="zh-CN" sz="2000">
                    <a:latin typeface="Symbol" panose="05050102010706020507" pitchFamily="18" charset="2"/>
                  </a:rPr>
                  <a:t>3.  </a:t>
                </a:r>
                <a:r>
                  <a:rPr lang="zh-CN" altLang="en-US" sz="2000">
                    <a:latin typeface="Symbol" panose="05050102010706020507" pitchFamily="18" charset="2"/>
                  </a:rPr>
                  <a:t>若满足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>
                    <a:latin typeface="Symbol" panose="05050102010706020507" pitchFamily="18" charset="2"/>
                  </a:rPr>
                  <a:t>-</a:t>
                </a:r>
                <a:r>
                  <a:rPr lang="en-US" altLang="zh-CN" sz="20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>
                    <a:latin typeface="Symbol" panose="05050102010706020507" pitchFamily="18" charset="2"/>
                  </a:rPr>
                  <a:t>+</a:t>
                </a:r>
                <a:r>
                  <a:rPr lang="en-US" altLang="zh-CN" sz="20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/>
                  <a:t> </a:t>
                </a:r>
                <a:r>
                  <a:rPr lang="zh-CN" altLang="en-US" sz="2000">
                    <a:latin typeface="Symbol" panose="05050102010706020507" pitchFamily="18" charset="2"/>
                  </a:rPr>
                  <a:t>，则计算完毕；</a:t>
                </a:r>
                <a:endParaRPr lang="en-US" altLang="zh-CN" sz="2000">
                  <a:latin typeface="Symbol" panose="05050102010706020507" pitchFamily="18" charset="2"/>
                </a:endParaRPr>
              </a:p>
              <a:p>
                <a:pPr marL="342900" indent="-342900" eaLnBrk="1" hangingPunct="1">
                  <a:buFont typeface="Symbol" panose="05050102010706020507" pitchFamily="18" charset="2"/>
                  <a:buChar char=" "/>
                </a:pPr>
                <a:r>
                  <a:rPr lang="zh-CN" altLang="en-US" sz="2000">
                    <a:latin typeface="Symbol" panose="05050102010706020507" pitchFamily="18" charset="2"/>
                  </a:rPr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000">
                    <a:effectLst/>
                    <a:latin typeface="Symbol" panose="05050102010706020507" pitchFamily="18" charset="2"/>
                  </a:rPr>
                  <a:t>，则增大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000" dirty="0">
                    <a:effectLst/>
                    <a:latin typeface="Symbol" panose="05050102010706020507" pitchFamily="18" charset="2"/>
                  </a:rPr>
                  <a:t>；</a:t>
                </a:r>
                <a:endParaRPr lang="en-US" altLang="zh-CN" sz="2000" dirty="0">
                  <a:effectLst/>
                  <a:latin typeface="Symbol" panose="05050102010706020507" pitchFamily="18" charset="2"/>
                </a:endParaRPr>
              </a:p>
              <a:p>
                <a:pPr marL="342900" indent="-342900" eaLnBrk="1" hangingPunct="1">
                  <a:buFont typeface="Symbol" panose="05050102010706020507" pitchFamily="18" charset="2"/>
                  <a:buChar char=" "/>
                </a:pPr>
                <a:r>
                  <a:rPr lang="zh-CN" altLang="en-US" sz="2000">
                    <a:effectLst/>
                    <a:latin typeface="Symbol" panose="05050102010706020507" pitchFamily="18" charset="2"/>
                  </a:rPr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>
                    <a:effectLst/>
                  </a:rPr>
                  <a:t> </a:t>
                </a:r>
                <a:r>
                  <a:rPr lang="en-US" altLang="zh-CN" sz="2000">
                    <a:latin typeface="Cambria Math" panose="02040503050406030204" pitchFamily="18" charset="0"/>
                  </a:rPr>
                  <a:t>&gt;</a:t>
                </a:r>
                <a:r>
                  <a:rPr lang="en-US" altLang="zh-CN" sz="2000"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000">
                    <a:effectLst/>
                    <a:latin typeface="Symbol" panose="05050102010706020507" pitchFamily="18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2000" i="1">
                        <a:effectLst/>
                        <a:latin typeface="Cambria Math" panose="02040503050406030204" pitchFamily="18" charset="0"/>
                      </a:rPr>
                      <m:t>减小</m:t>
                    </m:r>
                    <m:r>
                      <a:rPr lang="zh-CN" altLang="en-US" sz="200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000" dirty="0">
                    <a:effectLst/>
                    <a:latin typeface="Symbol" panose="05050102010706020507" pitchFamily="18" charset="2"/>
                  </a:rPr>
                  <a:t>；</a:t>
                </a:r>
                <a:endParaRPr lang="en-US" altLang="zh-CN" sz="2000" dirty="0">
                  <a:effectLst/>
                  <a:latin typeface="Symbol" panose="05050102010706020507" pitchFamily="18" charset="2"/>
                </a:endParaRPr>
              </a:p>
              <a:p>
                <a:pPr marL="342900" indent="-342900" eaLnBrk="1" hangingPunct="1">
                  <a:buFont typeface="Symbol" panose="05050102010706020507" pitchFamily="18" charset="2"/>
                  <a:buChar char=" "/>
                </a:pPr>
                <a:r>
                  <a:rPr lang="zh-CN" altLang="en-US" sz="2000">
                    <a:effectLst/>
                    <a:latin typeface="Symbol" panose="05050102010706020507" pitchFamily="18" charset="2"/>
                  </a:rPr>
                  <a:t>返回第</a:t>
                </a:r>
                <a:r>
                  <a:rPr lang="en-US" altLang="zh-CN" sz="2000">
                    <a:effectLst/>
                    <a:latin typeface="Symbol" panose="05050102010706020507" pitchFamily="18" charset="2"/>
                  </a:rPr>
                  <a:t>2</a:t>
                </a:r>
                <a:r>
                  <a:rPr lang="zh-CN" altLang="en-US" sz="2000">
                    <a:effectLst/>
                    <a:latin typeface="Symbol" panose="05050102010706020507" pitchFamily="18" charset="2"/>
                  </a:rPr>
                  <a:t>步。</a:t>
                </a:r>
                <a:endParaRPr lang="en-US" altLang="zh-CN" sz="2000" dirty="0">
                  <a:effectLst/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8" name="AutoShape 11">
                <a:extLst>
                  <a:ext uri="{FF2B5EF4-FFF2-40B4-BE49-F238E27FC236}">
                    <a16:creationId xmlns:a16="http://schemas.microsoft.com/office/drawing/2014/main" id="{306CE7F8-66C2-411E-B03E-B4BDD16CF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98" y="4019078"/>
                <a:ext cx="7391206" cy="1981537"/>
              </a:xfrm>
              <a:prstGeom prst="wedgeRectCallout">
                <a:avLst>
                  <a:gd name="adj1" fmla="val -49259"/>
                  <a:gd name="adj2" fmla="val -20640"/>
                </a:avLst>
              </a:prstGeom>
              <a:blipFill>
                <a:blip r:embed="rId5"/>
                <a:stretch>
                  <a:fillRect l="-824" t="-1835" b="-244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0E6AF1BB-349A-4C8A-9E75-3979922E5755}"/>
                  </a:ext>
                </a:extLst>
              </p:cNvPr>
              <p:cNvSpPr txBox="1"/>
              <p:nvPr/>
            </p:nvSpPr>
            <p:spPr bwMode="auto">
              <a:xfrm>
                <a:off x="1276436" y="2470325"/>
                <a:ext cx="6591127" cy="553569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 lvl="0" algn="ctr"/>
                <a:r>
                  <a:rPr lang="en-US" altLang="zh-CN" sz="2000" i="1">
                    <a:solidFill>
                      <a:schemeClr val="tx1"/>
                    </a:solidFill>
                    <a:effectLst/>
                  </a:rPr>
                  <a:t>r</a:t>
                </a:r>
                <a:r>
                  <a:rPr lang="zh-CN" altLang="en-US" sz="2000">
                    <a:solidFill>
                      <a:schemeClr val="tx1"/>
                    </a:solidFill>
                    <a:effectLst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effectLst/>
                  </a:rPr>
                  <a:t>的函数（并且可以证明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effectLst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effectLst/>
                  </a:rPr>
                  <a:t>的单调递增函数）</a:t>
                </a:r>
                <a:endParaRPr lang="en-US" altLang="zh-CN" sz="200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0E6AF1BB-349A-4C8A-9E75-3979922E5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6436" y="2470325"/>
                <a:ext cx="6591127" cy="553569"/>
              </a:xfrm>
              <a:prstGeom prst="rect">
                <a:avLst/>
              </a:prstGeom>
              <a:blipFill>
                <a:blip r:embed="rId6"/>
                <a:stretch>
                  <a:fillRect b="-4301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3807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92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4" name="Rectangle 2">
                <a:extLst>
                  <a:ext uri="{FF2B5EF4-FFF2-40B4-BE49-F238E27FC236}">
                    <a16:creationId xmlns:a16="http://schemas.microsoft.com/office/drawing/2014/main" id="{425FBA21-9F5F-4F2F-BA9B-388DC3158CC9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457200" indent="-457200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b="0"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sz="2800" b="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b="0">
                    <a:latin typeface="Cambria Math" panose="02040503050406030204" pitchFamily="18" charset="0"/>
                  </a:rPr>
                  <a:t>的选取：</a:t>
                </a:r>
              </a:p>
            </p:txBody>
          </p:sp>
        </mc:Choice>
        <mc:Fallback xmlns="">
          <p:sp>
            <p:nvSpPr>
              <p:cNvPr id="15364" name="Rectangle 2">
                <a:extLst>
                  <a:ext uri="{FF2B5EF4-FFF2-40B4-BE49-F238E27FC236}">
                    <a16:creationId xmlns:a16="http://schemas.microsoft.com/office/drawing/2014/main" id="{425FBA21-9F5F-4F2F-BA9B-388DC3158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250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4675" y="1540931"/>
                <a:ext cx="8119955" cy="4092303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>
                  <a:latin typeface="Verdana" panose="020B0604030504040204" pitchFamily="34" charset="0"/>
                </a:endParaRPr>
              </a:p>
              <a:p>
                <a:pPr marL="0" indent="0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zh-CN" sz="2800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      </a:t>
                </a:r>
              </a:p>
              <a:p>
                <a:pPr marL="0" indent="0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     其中，</a:t>
                </a:r>
                <a:r>
                  <a:rPr lang="en-US" altLang="zh-CN" b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可由</a:t>
                </a:r>
                <a:r>
                  <a:rPr lang="en-US" altLang="zh-CN" b="0" i="1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b="0" i="1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b="0" i="1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) =</a:t>
                </a:r>
                <a:r>
                  <a:rPr lang="en-US" altLang="zh-CN" b="0" i="1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G</a:t>
                </a:r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b="0" i="1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b="0" i="1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n-US" altLang="zh-CN" b="0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1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u</m:t>
                    </m:r>
                    <m:r>
                      <m:rPr>
                        <m:nor/>
                      </m:rPr>
                      <a:rPr lang="en-US" altLang="zh-CN" b="0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zh-CN" b="0" i="1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b="0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)</m:t>
                    </m:r>
                    <m:acc>
                      <m:accPr>
                        <m:chr m:val="̂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m:rPr>
                        <m:nor/>
                      </m:rPr>
                      <a:rPr lang="en-US" altLang="zh-CN" b="0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1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u</m:t>
                    </m:r>
                    <m:r>
                      <m:rPr>
                        <m:nor/>
                      </m:rPr>
                      <a:rPr lang="en-US" altLang="zh-CN" b="0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zh-CN" b="0" i="1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b="0">
                        <a:solidFill>
                          <a:srgbClr val="0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求出。</a:t>
                </a: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indent="0">
                  <a:spcBef>
                    <a:spcPct val="0"/>
                  </a:spcBef>
                  <a:buClrTx/>
                  <a:buSzTx/>
                  <a:buNone/>
                </a:pPr>
                <a:endParaRPr lang="en-US" altLang="zh-CN" sz="2800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indent="0">
                  <a:spcBef>
                    <a:spcPct val="0"/>
                  </a:spcBef>
                  <a:buClrTx/>
                  <a:buSzTx/>
                  <a:buNone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Ø"/>
                </a:pPr>
                <a:r>
                  <a:rPr lang="en-US" altLang="zh-CN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l"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l"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indent="0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zh-CN" sz="1100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         </a:t>
                </a:r>
                <a:r>
                  <a:rPr lang="zh-CN" altLang="en-US" b="0">
                    <a:solidFill>
                      <a:srgbClr val="0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其中，</a:t>
                </a: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 algn="ctr">
                  <a:spcBef>
                    <a:spcPct val="0"/>
                  </a:spcBef>
                  <a:buClrTx/>
                  <a:buSzTx/>
                  <a:buNone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marL="0" lvl="0" indent="0" algn="ctr">
                  <a:spcBef>
                    <a:spcPct val="0"/>
                  </a:spcBef>
                  <a:buClrTx/>
                  <a:buSzTx/>
                  <a:buNone/>
                </a:pPr>
                <a:endParaRPr lang="en-US" altLang="zh-CN" b="0">
                  <a:solidFill>
                    <a:srgbClr val="0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471487" lvl="1" indent="0" eaLnBrk="1" hangingPunct="1">
                  <a:buNone/>
                </a:pPr>
                <a:endParaRPr lang="en-US" altLang="zh-CN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365" name="Rectangle 3">
                <a:extLst>
                  <a:ext uri="{FF2B5EF4-FFF2-40B4-BE49-F238E27FC236}">
                    <a16:creationId xmlns:a16="http://schemas.microsoft.com/office/drawing/2014/main" id="{EDFBC9E2-8C0E-4896-A24C-5B0B71002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4675" y="1540931"/>
                <a:ext cx="8119955" cy="4092303"/>
              </a:xfrm>
              <a:blipFill>
                <a:blip r:embed="rId4"/>
                <a:stretch>
                  <a:fillRect l="-676" t="-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0E6AF1BB-349A-4C8A-9E75-3979922E5755}"/>
                  </a:ext>
                </a:extLst>
              </p:cNvPr>
              <p:cNvSpPr txBox="1"/>
              <p:nvPr/>
            </p:nvSpPr>
            <p:spPr bwMode="auto">
              <a:xfrm>
                <a:off x="1143090" y="1312337"/>
                <a:ext cx="3295564" cy="838178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Object 27">
                <a:extLst>
                  <a:ext uri="{FF2B5EF4-FFF2-40B4-BE49-F238E27FC236}">
                    <a16:creationId xmlns:a16="http://schemas.microsoft.com/office/drawing/2014/main" id="{0E6AF1BB-349A-4C8A-9E75-3979922E5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90" y="1312337"/>
                <a:ext cx="3295564" cy="838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7">
                <a:extLst>
                  <a:ext uri="{FF2B5EF4-FFF2-40B4-BE49-F238E27FC236}">
                    <a16:creationId xmlns:a16="http://schemas.microsoft.com/office/drawing/2014/main" id="{58D4E241-65FC-4CE2-99EC-1E4D798D2363}"/>
                  </a:ext>
                </a:extLst>
              </p:cNvPr>
              <p:cNvSpPr txBox="1"/>
              <p:nvPr/>
            </p:nvSpPr>
            <p:spPr bwMode="auto">
              <a:xfrm>
                <a:off x="1139546" y="3015646"/>
                <a:ext cx="3313217" cy="987454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>
                          <a:latin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>
                          <a:latin typeface="Times New Roman" panose="02020603050405020304" pitchFamily="18" charset="0"/>
                        </a:rPr>
                        <m:t>MN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Object 27">
                <a:extLst>
                  <a:ext uri="{FF2B5EF4-FFF2-40B4-BE49-F238E27FC236}">
                    <a16:creationId xmlns:a16="http://schemas.microsoft.com/office/drawing/2014/main" id="{58D4E241-65FC-4CE2-99EC-1E4D798D2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9546" y="3015646"/>
                <a:ext cx="3313217" cy="9874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27">
                <a:extLst>
                  <a:ext uri="{FF2B5EF4-FFF2-40B4-BE49-F238E27FC236}">
                    <a16:creationId xmlns:a16="http://schemas.microsoft.com/office/drawing/2014/main" id="{480173FB-AB97-439C-BF48-8EF90A9E3CDD}"/>
                  </a:ext>
                </a:extLst>
              </p:cNvPr>
              <p:cNvSpPr txBox="1"/>
              <p:nvPr/>
            </p:nvSpPr>
            <p:spPr bwMode="auto">
              <a:xfrm>
                <a:off x="1139546" y="4650849"/>
                <a:ext cx="2895524" cy="987454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>
                          <a:latin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i="1">
                              <a:latin typeface="Times New Roman" panose="02020603050405020304" pitchFamily="18" charset="0"/>
                            </a:rPr>
                            <m:t>MN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Object 27">
                <a:extLst>
                  <a:ext uri="{FF2B5EF4-FFF2-40B4-BE49-F238E27FC236}">
                    <a16:creationId xmlns:a16="http://schemas.microsoft.com/office/drawing/2014/main" id="{480173FB-AB97-439C-BF48-8EF90A9E3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9546" y="4650849"/>
                <a:ext cx="2895524" cy="9874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7">
                <a:extLst>
                  <a:ext uri="{FF2B5EF4-FFF2-40B4-BE49-F238E27FC236}">
                    <a16:creationId xmlns:a16="http://schemas.microsoft.com/office/drawing/2014/main" id="{C7A8F64E-FC0D-4C2D-B83C-7F1F3FA01279}"/>
                  </a:ext>
                </a:extLst>
              </p:cNvPr>
              <p:cNvSpPr txBox="1"/>
              <p:nvPr/>
            </p:nvSpPr>
            <p:spPr bwMode="auto">
              <a:xfrm>
                <a:off x="4911759" y="4651288"/>
                <a:ext cx="3393943" cy="987454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  <a:effectLst/>
            </p:spPr>
            <p:txBody>
              <a:bodyPr anchor="ctr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>
                          <a:latin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i="1">
                              <a:latin typeface="Times New Roman" panose="02020603050405020304" pitchFamily="18" charset="0"/>
                            </a:rPr>
                            <m:t>MN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Object 27">
                <a:extLst>
                  <a:ext uri="{FF2B5EF4-FFF2-40B4-BE49-F238E27FC236}">
                    <a16:creationId xmlns:a16="http://schemas.microsoft.com/office/drawing/2014/main" id="{C7A8F64E-FC0D-4C2D-B83C-7F1F3FA01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1759" y="4651288"/>
                <a:ext cx="3393943" cy="9874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3755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93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+mj-ea"/>
              </a:rPr>
              <a:t>总结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CF6E201C-97FD-46D8-AAD2-EAA6267D2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990664"/>
            <a:ext cx="8001000" cy="517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约束最小二乘滤波器的性能优于维纳滤波器</a:t>
            </a: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参数   是标量，</a:t>
            </a:r>
            <a:r>
              <a:rPr lang="zh-CN" altLang="en-US" dirty="0">
                <a:latin typeface="宋体" panose="02010600030101010101" pitchFamily="2" charset="-122"/>
              </a:rPr>
              <a:t>而</a:t>
            </a:r>
            <a:r>
              <a:rPr lang="en-US" altLang="zh-CN" spc="300" dirty="0">
                <a:latin typeface="宋体" panose="02010600030101010101" pitchFamily="2" charset="-122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是两个未知频域函数之比的近似，其比例很少是常数。</a:t>
            </a: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基于人工选择  的结果可以对未退化图像进行更准确的估计。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8" name="Object 4">
            <a:extLst>
              <a:ext uri="{FF2B5EF4-FFF2-40B4-BE49-F238E27FC236}">
                <a16:creationId xmlns:a16="http://schemas.microsoft.com/office/drawing/2014/main" id="{79FB4C8E-D3E7-48F0-8CF8-B65EDE173C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974331"/>
              </p:ext>
            </p:extLst>
          </p:nvPr>
        </p:nvGraphicFramePr>
        <p:xfrm>
          <a:off x="2141596" y="1371654"/>
          <a:ext cx="220662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6" name="公式" r:id="rId4" imgW="126720" imgH="164880" progId="Equation.3">
                  <p:embed/>
                </p:oleObj>
              </mc:Choice>
              <mc:Fallback>
                <p:oleObj name="公式" r:id="rId4" imgW="126720" imgH="164880" progId="Equation.3">
                  <p:embed/>
                  <p:pic>
                    <p:nvPicPr>
                      <p:cNvPr id="113668" name="Object 4">
                        <a:extLst>
                          <a:ext uri="{FF2B5EF4-FFF2-40B4-BE49-F238E27FC236}">
                            <a16:creationId xmlns:a16="http://schemas.microsoft.com/office/drawing/2014/main" id="{127A5C02-8A40-4060-B13F-2B277A70E3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96" y="1371654"/>
                        <a:ext cx="220662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76B6045F-0AFA-45CB-81AE-2CE31CC40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183764"/>
              </p:ext>
            </p:extLst>
          </p:nvPr>
        </p:nvGraphicFramePr>
        <p:xfrm>
          <a:off x="2971800" y="1998692"/>
          <a:ext cx="220662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7" name="公式" r:id="rId6" imgW="126720" imgH="164880" progId="Equation.3">
                  <p:embed/>
                </p:oleObj>
              </mc:Choice>
              <mc:Fallback>
                <p:oleObj name="公式" r:id="rId6" imgW="126720" imgH="164880" progId="Equation.3">
                  <p:embed/>
                  <p:pic>
                    <p:nvPicPr>
                      <p:cNvPr id="18" name="Object 4">
                        <a:extLst>
                          <a:ext uri="{FF2B5EF4-FFF2-40B4-BE49-F238E27FC236}">
                            <a16:creationId xmlns:a16="http://schemas.microsoft.com/office/drawing/2014/main" id="{79FB4C8E-D3E7-48F0-8CF8-B65EDE173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998692"/>
                        <a:ext cx="220662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8339889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3197</TotalTime>
  <Pages>0</Pages>
  <Words>6863</Words>
  <Characters>0</Characters>
  <Application>Microsoft Office PowerPoint</Application>
  <DocSecurity>0</DocSecurity>
  <PresentationFormat>全屏显示(4:3)</PresentationFormat>
  <Lines>0</Lines>
  <Paragraphs>1249</Paragraphs>
  <Slides>93</Slides>
  <Notes>92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3" baseType="lpstr">
      <vt:lpstr>宋体</vt:lpstr>
      <vt:lpstr>Arial</vt:lpstr>
      <vt:lpstr>Cambria Math</vt:lpstr>
      <vt:lpstr>Monotype Corsiva</vt:lpstr>
      <vt:lpstr>Symbol</vt:lpstr>
      <vt:lpstr>Times New Roman</vt:lpstr>
      <vt:lpstr>Verdana</vt:lpstr>
      <vt:lpstr>Wingdings</vt:lpstr>
      <vt:lpstr>Profile</vt:lpstr>
      <vt:lpstr>公式</vt:lpstr>
      <vt:lpstr>4 图像复原 Image Restoration</vt:lpstr>
      <vt:lpstr>回顾</vt:lpstr>
      <vt:lpstr>4.1 图像退化/复原过程的模型</vt:lpstr>
      <vt:lpstr>4.1 图像退化/复原过程的模型</vt:lpstr>
      <vt:lpstr>4.1 图像退化/复原过程的模型</vt:lpstr>
      <vt:lpstr>4.2 噪声模型</vt:lpstr>
      <vt:lpstr>4.2 噪声模型</vt:lpstr>
      <vt:lpstr>高斯噪声 Gaussian Noise </vt:lpstr>
      <vt:lpstr>瑞利噪声 Rayleigh Noise </vt:lpstr>
      <vt:lpstr>伽马噪声 Gamma Noise </vt:lpstr>
      <vt:lpstr>指数噪声 Exponential Noise </vt:lpstr>
      <vt:lpstr>均匀噪声 Uniform Noise </vt:lpstr>
      <vt:lpstr>椒盐噪声 Impulse Noise </vt:lpstr>
      <vt:lpstr>4.2 噪声模型</vt:lpstr>
      <vt:lpstr>4.2 噪声模型</vt:lpstr>
      <vt:lpstr>4.2 噪声模型</vt:lpstr>
      <vt:lpstr>4.2 噪声模型</vt:lpstr>
      <vt:lpstr>噪声参数的估计 Estimation of  noise parameters</vt:lpstr>
      <vt:lpstr>4.3 只存在噪声的复原-空间滤波</vt:lpstr>
      <vt:lpstr>4.3 只存在噪声的复原-空间滤波</vt:lpstr>
      <vt:lpstr>4.3 只存在噪声的复原-空间滤波</vt:lpstr>
      <vt:lpstr>均值滤波 Mean filter</vt:lpstr>
      <vt:lpstr>4.3 只存在噪声的复原-空间滤波</vt:lpstr>
      <vt:lpstr>均值滤波 Mean filter</vt:lpstr>
      <vt:lpstr>4.3 只存在噪声的复原-空间滤波</vt:lpstr>
      <vt:lpstr>4.3 只存在噪声的复原-空间滤波</vt:lpstr>
      <vt:lpstr>4.3 只存在噪声的复原-空间滤波</vt:lpstr>
      <vt:lpstr>次序统计滤波器 Order-Statistics filters</vt:lpstr>
      <vt:lpstr>4.3 只存在噪声的复原-空间滤波</vt:lpstr>
      <vt:lpstr>4.3 只存在噪声的复原-空间滤波</vt:lpstr>
      <vt:lpstr>4.3 只存在噪声的复原-空间滤波</vt:lpstr>
      <vt:lpstr>4.3 只存在噪声的复原-空间滤波</vt:lpstr>
      <vt:lpstr>4.3 只存在噪声的复原-空间滤波</vt:lpstr>
      <vt:lpstr>自适应局部降噪滤波器</vt:lpstr>
      <vt:lpstr>自适应局部降噪滤波器</vt:lpstr>
      <vt:lpstr>自适应，局部降噪滤波器Adaptive, local noise reduction noise </vt:lpstr>
      <vt:lpstr>自适应中值滤波器</vt:lpstr>
      <vt:lpstr>自适应中值滤波器 Adaptive median filter</vt:lpstr>
      <vt:lpstr>自适应中值滤波器</vt:lpstr>
      <vt:lpstr>自适应中值滤波器</vt:lpstr>
      <vt:lpstr>自适应中值滤波器</vt:lpstr>
      <vt:lpstr>4.4 频域滤波消除周期噪声</vt:lpstr>
      <vt:lpstr>4.4 频域滤波消除周期噪声</vt:lpstr>
      <vt:lpstr>4.4 频域滤波消除周期噪声</vt:lpstr>
      <vt:lpstr>4.4 频域滤波消除周期噪声</vt:lpstr>
      <vt:lpstr>4.4 频域滤波消除周期噪声</vt:lpstr>
      <vt:lpstr>4.4 频域滤波消除周期噪声</vt:lpstr>
      <vt:lpstr>4.4 频域滤波消除周期噪声</vt:lpstr>
      <vt:lpstr>频域滤波消减周期噪声 Periodic Noise Reduction by Frequency Domain Filtering</vt:lpstr>
      <vt:lpstr>4.4 频域滤波消除周期噪声</vt:lpstr>
      <vt:lpstr>4.4 频域滤波消除周期噪声</vt:lpstr>
      <vt:lpstr>4.4 频域滤波消除周期噪声</vt:lpstr>
      <vt:lpstr>将上页中f ̂  的表达式带入〖σ(x,y)〗^2，可得：</vt:lpstr>
      <vt:lpstr>简单起见，我们简写以下符号</vt:lpstr>
      <vt:lpstr>4.4 频域滤波消除周期噪声</vt:lpstr>
      <vt:lpstr>4.4 频域滤波消除周期噪声</vt:lpstr>
      <vt:lpstr>4.5 线性、位置不变的退化</vt:lpstr>
      <vt:lpstr>4.5 线性、位置不变的退化</vt:lpstr>
      <vt:lpstr>4.5 线性、位置不变的退化</vt:lpstr>
      <vt:lpstr>4.5 线性、位置不变的退化</vt:lpstr>
      <vt:lpstr>4.5 线性、位置不变的退化</vt:lpstr>
      <vt:lpstr>4.5 线性、位置不变的退化</vt:lpstr>
      <vt:lpstr>4.6 退化函数估计</vt:lpstr>
      <vt:lpstr>图像观察估计 Estimation by Image Observation</vt:lpstr>
      <vt:lpstr>试验估计 Estimation by experimentation</vt:lpstr>
      <vt:lpstr>建模估计 Estimation by Modeling</vt:lpstr>
      <vt:lpstr>建模估计 Estimation by Modeling</vt:lpstr>
      <vt:lpstr>建模估计 Estimation by Modeling</vt:lpstr>
      <vt:lpstr>建模估计 Estimation by Modeling</vt:lpstr>
      <vt:lpstr>建模估计 Estimation by Modeling</vt:lpstr>
      <vt:lpstr>PowerPoint 演示文稿</vt:lpstr>
      <vt:lpstr>Example: Image blurring due to motion</vt:lpstr>
      <vt:lpstr>4.7 逆滤波器</vt:lpstr>
      <vt:lpstr>4.7 逆滤波器</vt:lpstr>
      <vt:lpstr>Example 5.11 Inverse filtering</vt:lpstr>
      <vt:lpstr>4.8 最小均方误差(维纳)滤波</vt:lpstr>
      <vt:lpstr>4.8 最小均方误差(维纳)滤波</vt:lpstr>
      <vt:lpstr>4.8 最小均方误差(维纳)滤波</vt:lpstr>
      <vt:lpstr>4.8 最小均方误差(维纳)滤波</vt:lpstr>
      <vt:lpstr>4.8 最小均方误差(维纳)滤波</vt:lpstr>
      <vt:lpstr>𝑊(𝑢,𝑣)的推导：</vt:lpstr>
      <vt:lpstr>𝑊(𝑢,𝑣)的推导：</vt:lpstr>
      <vt:lpstr>Example comparison of inverse and wiener filtering</vt:lpstr>
      <vt:lpstr>Example 5.13 Further comparison of wiener filtering</vt:lpstr>
      <vt:lpstr>4.9 约束最小二乘滤波</vt:lpstr>
      <vt:lpstr>4.9 约束最小二乘滤波</vt:lpstr>
      <vt:lpstr>4.9 约束最小二乘滤波</vt:lpstr>
      <vt:lpstr>4.9 约束最小二乘滤波</vt:lpstr>
      <vt:lpstr>F ̂"(u,v)"的推导：</vt:lpstr>
      <vt:lpstr>4.9 约束最小二乘滤波</vt:lpstr>
      <vt:lpstr>γ的迭代计算：</vt:lpstr>
      <vt:lpstr>〖‖r‖〗^2和〖‖η‖〗^2的选取：</vt:lpstr>
      <vt:lpstr>总结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ad</cp:lastModifiedBy>
  <cp:revision>1905</cp:revision>
  <cp:lastPrinted>1601-01-01T00:00:00Z</cp:lastPrinted>
  <dcterms:created xsi:type="dcterms:W3CDTF">1601-01-01T00:00:00Z</dcterms:created>
  <dcterms:modified xsi:type="dcterms:W3CDTF">2022-11-18T10:35:24Z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2052-6.4.0.1930</vt:lpwstr>
  </property>
</Properties>
</file>